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884" r:id="rId5"/>
    <p:sldId id="259" r:id="rId6"/>
    <p:sldId id="261" r:id="rId7"/>
    <p:sldId id="262" r:id="rId8"/>
    <p:sldId id="263" r:id="rId9"/>
    <p:sldId id="264" r:id="rId10"/>
    <p:sldId id="265" r:id="rId11"/>
    <p:sldId id="890" r:id="rId12"/>
    <p:sldId id="893" r:id="rId13"/>
    <p:sldId id="896" r:id="rId14"/>
    <p:sldId id="894" r:id="rId15"/>
    <p:sldId id="895" r:id="rId16"/>
    <p:sldId id="863" r:id="rId17"/>
    <p:sldId id="869" r:id="rId18"/>
    <p:sldId id="784" r:id="rId19"/>
    <p:sldId id="897" r:id="rId20"/>
    <p:sldId id="260" r:id="rId21"/>
    <p:sldId id="885" r:id="rId22"/>
  </p:sldIdLst>
  <p:sldSz cx="18288000" cy="10287000"/>
  <p:notesSz cx="6858000" cy="9144000"/>
  <p:embeddedFontLst>
    <p:embeddedFont>
      <p:font typeface="Aharoni" panose="02010803020104030203" pitchFamily="2" charset="-79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Classic" panose="020B0604020202020204" charset="0"/>
      <p:regular r:id="rId29"/>
    </p:embeddedFont>
    <p:embeddedFont>
      <p:font typeface="Montserrat Classic Bold" panose="020B0604020202020204" charset="0"/>
      <p:regular r:id="rId30"/>
    </p:embeddedFont>
    <p:embeddedFont>
      <p:font typeface="Montserrat Light" panose="020B0604020202020204" charset="0"/>
      <p:regular r:id="rId31"/>
    </p:embeddedFont>
    <p:embeddedFont>
      <p:font typeface="Montserrat Light Bold" panose="020B0604020202020204" charset="0"/>
      <p:regular r:id="rId32"/>
    </p:embeddedFont>
    <p:embeddedFont>
      <p:font typeface="Oswald" panose="020B0604020202020204" charset="0"/>
      <p:regular r:id="rId33"/>
      <p:bold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79964"/>
    <a:srgbClr val="FFF2CC"/>
    <a:srgbClr val="D8E2F3"/>
    <a:srgbClr val="A8D08C"/>
    <a:srgbClr val="009900"/>
    <a:srgbClr val="00CC00"/>
    <a:srgbClr val="F05F2A"/>
    <a:srgbClr val="879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3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9A69-F784-45EB-8672-92E841CB61F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21A1-C228-4426-A2E2-E28D5E82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DBBA-8E6A-47EA-A05D-4233BC032D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5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Sanjeev Verma – Co-Founder &amp; Chairman, </a:t>
            </a:r>
            <a:r>
              <a:rPr lang="en-US" dirty="0" err="1"/>
              <a:t>Preveil</a:t>
            </a:r>
            <a:r>
              <a:rPr lang="en-US" dirty="0"/>
              <a:t>: end to end email encryption and filesharing tool</a:t>
            </a:r>
          </a:p>
          <a:p>
            <a:endParaRPr lang="en-US" dirty="0"/>
          </a:p>
          <a:p>
            <a:r>
              <a:rPr lang="en-US" dirty="0"/>
              <a:t>Dave Stevens, President of </a:t>
            </a:r>
            <a:r>
              <a:rPr lang="en-US" dirty="0" err="1"/>
              <a:t>Kapu</a:t>
            </a:r>
            <a:r>
              <a:rPr lang="en-US" dirty="0"/>
              <a:t> Technologies and Cybersecurity Instructor at UH Kapiolani Community College, Our NDIA Hawaii Vice President, and an InfraGard Hawaii member</a:t>
            </a:r>
          </a:p>
          <a:p>
            <a:endParaRPr lang="en-US" dirty="0"/>
          </a:p>
          <a:p>
            <a:r>
              <a:rPr lang="en-US" dirty="0"/>
              <a:t>Gordon Bruce, President, GJB and Associates, CMMC Registered Provider Organization and Registered Practitioner, also an NDIA Hawaii member and </a:t>
            </a:r>
            <a:r>
              <a:rPr lang="en-US" dirty="0" err="1"/>
              <a:t>Infragard</a:t>
            </a:r>
            <a:r>
              <a:rPr lang="en-US" dirty="0"/>
              <a:t> Hawaii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DBBA-8E6A-47EA-A05D-4233BC032D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Sanjeev Verma – Co-Founder &amp; Chairman, </a:t>
            </a:r>
            <a:r>
              <a:rPr lang="en-US" dirty="0" err="1"/>
              <a:t>Preveil</a:t>
            </a:r>
            <a:r>
              <a:rPr lang="en-US" dirty="0"/>
              <a:t>: end to end email encryption and filesharing tool</a:t>
            </a:r>
          </a:p>
          <a:p>
            <a:endParaRPr lang="en-US" dirty="0"/>
          </a:p>
          <a:p>
            <a:r>
              <a:rPr lang="en-US" dirty="0"/>
              <a:t>Dave Stevens, President of </a:t>
            </a:r>
            <a:r>
              <a:rPr lang="en-US" dirty="0" err="1"/>
              <a:t>Kapu</a:t>
            </a:r>
            <a:r>
              <a:rPr lang="en-US" dirty="0"/>
              <a:t> Technologies and Cybersecurity Instructor at UH Kapiolani Community College, Our NDIA Hawaii Vice President, and an InfraGard Hawaii member</a:t>
            </a:r>
          </a:p>
          <a:p>
            <a:endParaRPr lang="en-US" dirty="0"/>
          </a:p>
          <a:p>
            <a:r>
              <a:rPr lang="en-US" dirty="0"/>
              <a:t>Gordon Bruce, President, GJB and Associates, CMMC Registered Provider Organization and Registered Practitioner, also an NDIA Hawaii member and </a:t>
            </a:r>
            <a:r>
              <a:rPr lang="en-US" dirty="0" err="1"/>
              <a:t>Infragard</a:t>
            </a:r>
            <a:r>
              <a:rPr lang="en-US" dirty="0"/>
              <a:t> Hawaii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DBBA-8E6A-47EA-A05D-4233BC032D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Sanjeev Verma – Co-Founder &amp; Chairman, </a:t>
            </a:r>
            <a:r>
              <a:rPr lang="en-US" dirty="0" err="1"/>
              <a:t>Preveil</a:t>
            </a:r>
            <a:r>
              <a:rPr lang="en-US" dirty="0"/>
              <a:t>: end to end email encryption and filesharing tool</a:t>
            </a:r>
          </a:p>
          <a:p>
            <a:endParaRPr lang="en-US" dirty="0"/>
          </a:p>
          <a:p>
            <a:r>
              <a:rPr lang="en-US" dirty="0"/>
              <a:t>Dave Stevens, President of </a:t>
            </a:r>
            <a:r>
              <a:rPr lang="en-US" dirty="0" err="1"/>
              <a:t>Kapu</a:t>
            </a:r>
            <a:r>
              <a:rPr lang="en-US" dirty="0"/>
              <a:t> Technologies and Cybersecurity Instructor at UH Kapiolani Community College, Our NDIA Hawaii Vice President, and an InfraGard Hawaii member</a:t>
            </a:r>
          </a:p>
          <a:p>
            <a:endParaRPr lang="en-US" dirty="0"/>
          </a:p>
          <a:p>
            <a:r>
              <a:rPr lang="en-US" dirty="0"/>
              <a:t>Gordon Bruce, President, GJB and Associates, CMMC Registered Provider Organization and Registered Practitioner, also an NDIA Hawaii member and </a:t>
            </a:r>
            <a:r>
              <a:rPr lang="en-US" dirty="0" err="1"/>
              <a:t>Infragard</a:t>
            </a:r>
            <a:r>
              <a:rPr lang="en-US" dirty="0"/>
              <a:t> Hawaii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DBBA-8E6A-47EA-A05D-4233BC032D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Sanjeev Verma – Co-Founder &amp; Chairman, </a:t>
            </a:r>
            <a:r>
              <a:rPr lang="en-US" dirty="0" err="1"/>
              <a:t>Preveil</a:t>
            </a:r>
            <a:r>
              <a:rPr lang="en-US" dirty="0"/>
              <a:t>: end to end email encryption and filesharing tool</a:t>
            </a:r>
          </a:p>
          <a:p>
            <a:endParaRPr lang="en-US" dirty="0"/>
          </a:p>
          <a:p>
            <a:r>
              <a:rPr lang="en-US" dirty="0"/>
              <a:t>Dave Stevens, President of </a:t>
            </a:r>
            <a:r>
              <a:rPr lang="en-US" dirty="0" err="1"/>
              <a:t>Kapu</a:t>
            </a:r>
            <a:r>
              <a:rPr lang="en-US" dirty="0"/>
              <a:t> Technologies and Cybersecurity Instructor at UH Kapiolani Community College, Our NDIA Hawaii Vice President, and an InfraGard Hawaii member</a:t>
            </a:r>
          </a:p>
          <a:p>
            <a:endParaRPr lang="en-US" dirty="0"/>
          </a:p>
          <a:p>
            <a:r>
              <a:rPr lang="en-US" dirty="0"/>
              <a:t>Gordon Bruce, President, GJB and Associates, CMMC Registered Provider Organization and Registered Practitioner, also an NDIA Hawaii member and </a:t>
            </a:r>
            <a:r>
              <a:rPr lang="en-US" dirty="0" err="1"/>
              <a:t>Infragard</a:t>
            </a:r>
            <a:r>
              <a:rPr lang="en-US" dirty="0"/>
              <a:t> Hawaii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DBBA-8E6A-47EA-A05D-4233BC032D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Sanjeev Verma – Co-Founder &amp; Chairman, </a:t>
            </a:r>
            <a:r>
              <a:rPr lang="en-US" dirty="0" err="1"/>
              <a:t>Preveil</a:t>
            </a:r>
            <a:r>
              <a:rPr lang="en-US" dirty="0"/>
              <a:t>: end to end email encryption and filesharing tool</a:t>
            </a:r>
          </a:p>
          <a:p>
            <a:endParaRPr lang="en-US" dirty="0"/>
          </a:p>
          <a:p>
            <a:r>
              <a:rPr lang="en-US" dirty="0"/>
              <a:t>Dave Stevens, President of </a:t>
            </a:r>
            <a:r>
              <a:rPr lang="en-US" dirty="0" err="1"/>
              <a:t>Kapu</a:t>
            </a:r>
            <a:r>
              <a:rPr lang="en-US" dirty="0"/>
              <a:t> Technologies and Cybersecurity Instructor at UH Kapiolani Community College, Our NDIA Hawaii Vice President, and an InfraGard Hawaii member</a:t>
            </a:r>
          </a:p>
          <a:p>
            <a:endParaRPr lang="en-US" dirty="0"/>
          </a:p>
          <a:p>
            <a:r>
              <a:rPr lang="en-US" dirty="0"/>
              <a:t>Gordon Bruce, President, GJB and Associates, CMMC Registered Provider Organization and Registered Practitioner, also an NDIA Hawaii member and </a:t>
            </a:r>
            <a:r>
              <a:rPr lang="en-US" dirty="0" err="1"/>
              <a:t>Infragard</a:t>
            </a:r>
            <a:r>
              <a:rPr lang="en-US" dirty="0"/>
              <a:t> Hawaii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DBBA-8E6A-47EA-A05D-4233BC032D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2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DBBA-8E6A-47EA-A05D-4233BC032D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0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is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1480"/>
            <a:ext cx="157734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71600" y="936606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48400" y="936606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7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9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750662" y="1028700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433659" y="1562100"/>
            <a:ext cx="11305882" cy="1538883"/>
          </a:xfrm>
          <a:prstGeom prst="rect">
            <a:avLst/>
          </a:prstGeom>
          <a:solidFill>
            <a:srgbClr val="8795BD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>
                <a:solidFill>
                  <a:srgbClr val="FFFFFF"/>
                </a:solidFill>
                <a:latin typeface="Montserrat Classic Bold"/>
              </a:rPr>
              <a:t>Important Business Decisions for CMMC Compliance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7400" y="4477873"/>
            <a:ext cx="100584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3600" spc="137" dirty="0">
                <a:latin typeface="Montserrat Classic"/>
              </a:rPr>
              <a:t>Strategies for protecting FCI, CUI&amp; </a:t>
            </a:r>
          </a:p>
          <a:p>
            <a:pPr algn="ctr">
              <a:lnSpc>
                <a:spcPts val="3380"/>
              </a:lnSpc>
            </a:pPr>
            <a:r>
              <a:rPr lang="en-US" sz="3600" spc="137" dirty="0">
                <a:latin typeface="Montserrat Classic"/>
              </a:rPr>
              <a:t>other Critical Business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D5B4E-4143-4EE1-BB8A-7BC42EC6C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5" y="6905770"/>
            <a:ext cx="6594255" cy="5095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36BFAC-1011-4F99-A610-3314E77AF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94" y="8648700"/>
            <a:ext cx="3800812" cy="1408028"/>
          </a:xfrm>
          <a:prstGeom prst="rect">
            <a:avLst/>
          </a:prstGeom>
        </p:spPr>
      </p:pic>
      <p:pic>
        <p:nvPicPr>
          <p:cNvPr id="10" name="Picture 2" descr="US Air Force C-5M Super Galaxy">
            <a:extLst>
              <a:ext uri="{FF2B5EF4-FFF2-40B4-BE49-F238E27FC236}">
                <a16:creationId xmlns:a16="http://schemas.microsoft.com/office/drawing/2014/main" id="{27E326F4-2F4A-4A1F-87CE-C9997F0BF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-709" r="45089" b="-420"/>
          <a:stretch/>
        </p:blipFill>
        <p:spPr bwMode="auto">
          <a:xfrm>
            <a:off x="15673028" y="-105236"/>
            <a:ext cx="2614972" cy="104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0AC8514-D242-4B70-AD90-44FC41B61040}"/>
              </a:ext>
            </a:extLst>
          </p:cNvPr>
          <p:cNvSpPr txBox="1"/>
          <p:nvPr/>
        </p:nvSpPr>
        <p:spPr>
          <a:xfrm>
            <a:off x="0" y="1076325"/>
            <a:ext cx="18455793" cy="80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000" dirty="0">
                <a:solidFill>
                  <a:srgbClr val="F05F2A"/>
                </a:solidFill>
                <a:latin typeface="Montserrat Classic Bold"/>
              </a:rPr>
              <a:t>Production Corp. (~10% DoD Revenue)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AE8473C-028B-42F9-B81E-4C04969BD8E6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2AF6D-7914-46B0-AB0D-08850307B105}"/>
              </a:ext>
            </a:extLst>
          </p:cNvPr>
          <p:cNvSpPr txBox="1"/>
          <p:nvPr/>
        </p:nvSpPr>
        <p:spPr>
          <a:xfrm>
            <a:off x="1415066" y="2309742"/>
            <a:ext cx="17036716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CMMC is (potentially) a small business risk</a:t>
            </a:r>
            <a:endParaRPr lang="en-US" sz="3200" b="0" dirty="0"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r>
              <a:rPr lang="en-US" sz="2000" dirty="0">
                <a:solidFill>
                  <a:srgbClr val="000000"/>
                </a:solidFill>
                <a:latin typeface="Oswald" panose="020B0604020202020204" charset="0"/>
                <a:cs typeface="Oswald" panose="020B060402020202020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Need to determine if SPRS is necessary &amp; whether CMMC is a worthwhile investment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Current/potential revenue?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Current/ongoing CMMC costs?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Current security and/or attestation posture?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Barrier to entry (&amp; to remain) for competitors?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Value of security attestation to your non DIB clients?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Generally less 7012 conforming with limited internal infosec personnel, likely best served by starting with scope determination &amp;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Risk Assessment (keys to SSP)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Understand your current scope &amp; optimize your future scope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Are the products you are selling COTS (Commercial Items sold in substantial quantities ... in the commercial marketplace … </a:t>
            </a:r>
          </a:p>
          <a:p>
            <a:pPr lvl="1"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Oswald" panose="020B0604020202020204" charset="0"/>
                <a:cs typeface="Oswald" panose="020B0604020202020204" charset="0"/>
              </a:rPr>
              <a:t>	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and offered to the government … without modification)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Significant benefit to understand/differentiate/strategize security and attestation for both DIB &amp; Commercial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i="0" u="none" strike="noStrike" dirty="0">
              <a:solidFill>
                <a:srgbClr val="000000"/>
              </a:solidFill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Technology changes of note (e.g., email/file sharing migration, MFA, SIEM, re-enclaving) can be easier/faster to implement </a:t>
            </a:r>
          </a:p>
          <a:p>
            <a:endParaRPr lang="en-US" sz="2000" b="0" i="0" u="sng" strike="noStrike" dirty="0">
              <a:solidFill>
                <a:srgbClr val="000000"/>
              </a:solidFill>
              <a:effectLst/>
              <a:latin typeface="Oswald" panose="020B0604020202020204" charset="0"/>
              <a:cs typeface="Oswald" panose="020B0604020202020204" charset="0"/>
            </a:endParaRPr>
          </a:p>
          <a:p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endParaRPr lang="en-US" sz="2000" dirty="0">
              <a:latin typeface="Oswald" panose="020B0604020202020204" charset="0"/>
              <a:cs typeface="Oswald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4A9B4-483A-4D5F-931B-019F8594125D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360D6C75-E6B8-4DAB-85E7-BF0EA465364A}"/>
              </a:ext>
            </a:extLst>
          </p:cNvPr>
          <p:cNvSpPr/>
          <p:nvPr/>
        </p:nvSpPr>
        <p:spPr>
          <a:xfrm>
            <a:off x="809610" y="3531422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25C4286D-F0AC-4FAC-BE50-BC4BAB39420C}"/>
              </a:ext>
            </a:extLst>
          </p:cNvPr>
          <p:cNvSpPr/>
          <p:nvPr/>
        </p:nvSpPr>
        <p:spPr>
          <a:xfrm>
            <a:off x="809610" y="6632149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id="{A8A14265-0643-4F1F-8EB2-5267AA905EFF}"/>
              </a:ext>
            </a:extLst>
          </p:cNvPr>
          <p:cNvSpPr/>
          <p:nvPr/>
        </p:nvSpPr>
        <p:spPr>
          <a:xfrm>
            <a:off x="802622" y="5744361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C06CFB52-DECC-4E7A-BC24-3FA38B53FE92}"/>
              </a:ext>
            </a:extLst>
          </p:cNvPr>
          <p:cNvSpPr/>
          <p:nvPr/>
        </p:nvSpPr>
        <p:spPr>
          <a:xfrm>
            <a:off x="802622" y="8115300"/>
            <a:ext cx="468648" cy="146213"/>
          </a:xfrm>
          <a:prstGeom prst="rect">
            <a:avLst/>
          </a:prstGeom>
          <a:solidFill>
            <a:srgbClr val="132D7D"/>
          </a:solidFill>
        </p:spPr>
      </p:sp>
      <p:pic>
        <p:nvPicPr>
          <p:cNvPr id="11" name="Picture 2" descr="Use links below to save image.">
            <a:extLst>
              <a:ext uri="{FF2B5EF4-FFF2-40B4-BE49-F238E27FC236}">
                <a16:creationId xmlns:a16="http://schemas.microsoft.com/office/drawing/2014/main" id="{3E222360-8638-4509-8166-811E5FE9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11" y="9026384"/>
            <a:ext cx="2923748" cy="9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8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B2594-BB43-48E7-85C7-0A8579461A51}"/>
              </a:ext>
            </a:extLst>
          </p:cNvPr>
          <p:cNvSpPr txBox="1"/>
          <p:nvPr/>
        </p:nvSpPr>
        <p:spPr>
          <a:xfrm>
            <a:off x="8021" y="3878842"/>
            <a:ext cx="18288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6000" b="1" dirty="0">
                <a:solidFill>
                  <a:srgbClr val="F05F2A"/>
                </a:solidFill>
                <a:latin typeface="Montserrat Classic" panose="020B0604020202020204" charset="0"/>
              </a:rPr>
              <a:t>Simple. Encrypted. Compliant</a:t>
            </a:r>
          </a:p>
          <a:p>
            <a:pPr lvl="1" algn="ctr"/>
            <a:r>
              <a:rPr lang="en-US" sz="6000" b="1" dirty="0">
                <a:solidFill>
                  <a:srgbClr val="F05F2A"/>
                </a:solidFill>
                <a:latin typeface="Montserrat Classic" panose="020B0604020202020204" charset="0"/>
              </a:rPr>
              <a:t>Email &amp; File Sharing for Business</a:t>
            </a:r>
            <a:endParaRPr lang="en-US" sz="6000" dirty="0">
              <a:solidFill>
                <a:srgbClr val="F05F2A"/>
              </a:solidFill>
              <a:latin typeface="Montserrat Classic" panose="020B0604020202020204" charset="0"/>
            </a:endParaRPr>
          </a:p>
          <a:p>
            <a:br>
              <a:rPr lang="en-US" sz="7200" dirty="0"/>
            </a:b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C66A1-E1CA-438E-8385-2DA3DF531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1" y="5243774"/>
            <a:ext cx="6393404" cy="4940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54B95-D741-4085-ADC4-F47E94F293FD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066A2772-A11C-4768-9439-18639D652E73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12" name="Picture 4" descr="Use links below to save image.">
            <a:extLst>
              <a:ext uri="{FF2B5EF4-FFF2-40B4-BE49-F238E27FC236}">
                <a16:creationId xmlns:a16="http://schemas.microsoft.com/office/drawing/2014/main" id="{3789A918-1668-438A-B153-78FD1FC3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704">
            <a:off x="14833044" y="8386995"/>
            <a:ext cx="4071997" cy="10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1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7" name="Google Shape;347;p69">
            <a:extLst>
              <a:ext uri="{FF2B5EF4-FFF2-40B4-BE49-F238E27FC236}">
                <a16:creationId xmlns:a16="http://schemas.microsoft.com/office/drawing/2014/main" id="{EE81FEEF-B4A8-48D8-A5DF-244787FD8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207" y="592056"/>
            <a:ext cx="17571000" cy="1146000"/>
          </a:xfrm>
          <a:prstGeom prst="rect">
            <a:avLst/>
          </a:prstGeom>
        </p:spPr>
        <p:txBody>
          <a:bodyPr spcFirstLastPara="1" vert="horz" wrap="square" lIns="182801" tIns="182801" rIns="182801" bIns="182801" rtlCol="0" anchor="t" anchorCtr="0">
            <a:noAutofit/>
          </a:bodyPr>
          <a:lstStyle/>
          <a:p>
            <a:pPr algn="ctr"/>
            <a:r>
              <a:rPr lang="en" sz="6000" dirty="0">
                <a:solidFill>
                  <a:srgbClr val="F05F2A"/>
                </a:solidFill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How Can My Organization?</a:t>
            </a:r>
            <a:endParaRPr sz="6000" dirty="0">
              <a:solidFill>
                <a:srgbClr val="F05F2A"/>
              </a:solidFill>
              <a:latin typeface="Montserrat Classic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C8A5D-43E0-4A00-92E0-8C6A43461A5A}"/>
              </a:ext>
            </a:extLst>
          </p:cNvPr>
          <p:cNvSpPr txBox="1"/>
          <p:nvPr/>
        </p:nvSpPr>
        <p:spPr>
          <a:xfrm>
            <a:off x="1036946" y="2959399"/>
            <a:ext cx="182857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B0604020202020204" charset="0"/>
                <a:ea typeface="Tahoma" panose="020B0604030504040204" pitchFamily="34" charset="0"/>
                <a:cs typeface="Oswald" panose="020B0604020202020204" charset="0"/>
              </a:rPr>
              <a:t>Enhance Email and File Security with End to End Encryption</a:t>
            </a:r>
          </a:p>
          <a:p>
            <a:pPr lvl="1"/>
            <a:endParaRPr lang="en-US" sz="3200" dirty="0">
              <a:latin typeface="Oswald" panose="020B0604020202020204" charset="0"/>
              <a:ea typeface="Tahoma" panose="020B0604030504040204" pitchFamily="34" charset="0"/>
              <a:cs typeface="Oswald" panose="020B0604020202020204" charset="0"/>
            </a:endParaRPr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B0604020202020204" charset="0"/>
                <a:ea typeface="Tahoma" panose="020B0604030504040204" pitchFamily="34" charset="0"/>
                <a:cs typeface="Oswald" panose="020B0604020202020204" charset="0"/>
              </a:rPr>
              <a:t>Become CMMC L3, ITAR Compliant Simply, Inexpensively</a:t>
            </a:r>
          </a:p>
          <a:p>
            <a:pPr lvl="1"/>
            <a:endParaRPr lang="en-US" sz="3200" dirty="0">
              <a:latin typeface="Oswald" panose="020B0604020202020204" charset="0"/>
              <a:ea typeface="Tahoma" panose="020B0604030504040204" pitchFamily="34" charset="0"/>
              <a:cs typeface="Oswald" panose="020B0604020202020204" charset="0"/>
            </a:endParaRPr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B0604020202020204" charset="0"/>
                <a:ea typeface="Tahoma" panose="020B0604030504040204" pitchFamily="34" charset="0"/>
                <a:cs typeface="Oswald" panose="020B0604020202020204" charset="0"/>
              </a:rPr>
              <a:t>Help my Suppliers become CMMC Compliant</a:t>
            </a:r>
          </a:p>
          <a:p>
            <a:pPr marL="685800" lvl="1"/>
            <a:endParaRPr lang="en-US" sz="3200" dirty="0">
              <a:latin typeface="Oswald" panose="020B0604020202020204" charset="0"/>
              <a:ea typeface="Tahoma" panose="020B0604030504040204" pitchFamily="34" charset="0"/>
              <a:cs typeface="Oswald" panose="020B0604020202020204" charset="0"/>
            </a:endParaRPr>
          </a:p>
          <a:p>
            <a:pPr marL="685800" lvl="1"/>
            <a:r>
              <a:rPr lang="en-US" sz="3200" dirty="0">
                <a:latin typeface="Oswald" panose="020B0604020202020204" charset="0"/>
                <a:ea typeface="Tahoma" panose="020B0604030504040204" pitchFamily="34" charset="0"/>
                <a:cs typeface="Oswald" panose="020B0604020202020204" charset="0"/>
              </a:rPr>
              <a:t>  	  Improve Self Assessment Score for DFARS Interim Rule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endParaRPr lang="en-US" sz="3200" dirty="0">
              <a:latin typeface="Oswald" panose="020B0604020202020204" charset="0"/>
              <a:ea typeface="Tahoma" panose="020B0604030504040204" pitchFamily="34" charset="0"/>
              <a:cs typeface="Oswald" panose="020B0604020202020204" charset="0"/>
            </a:endParaRPr>
          </a:p>
          <a:p>
            <a:pPr marL="1114425" lvl="1" indent="-428625">
              <a:buFont typeface="Arial" panose="020B0604020202020204" pitchFamily="34" charset="0"/>
              <a:buChar char="•"/>
            </a:pPr>
            <a:endParaRPr lang="en-US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14425" lvl="1" indent="-428625">
              <a:buFont typeface="Arial" panose="020B0604020202020204" pitchFamily="34" charset="0"/>
              <a:buChar char="•"/>
            </a:pPr>
            <a:endParaRPr lang="en-US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F4CD3-B4FD-4D78-A834-F4EB3879ECA4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07D5F7EC-B84E-4304-BEE5-3FD8D7D1F088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3CA8F06F-F04D-49BA-BAC8-60B3C081F879}"/>
              </a:ext>
            </a:extLst>
          </p:cNvPr>
          <p:cNvSpPr/>
          <p:nvPr/>
        </p:nvSpPr>
        <p:spPr>
          <a:xfrm>
            <a:off x="1524000" y="3220388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09586872-BCED-4C63-9C7D-ED50165D2A5A}"/>
              </a:ext>
            </a:extLst>
          </p:cNvPr>
          <p:cNvSpPr/>
          <p:nvPr/>
        </p:nvSpPr>
        <p:spPr>
          <a:xfrm>
            <a:off x="1499937" y="4158934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6E4F13B8-C1F7-40E6-98DC-D2D6999FF1D6}"/>
              </a:ext>
            </a:extLst>
          </p:cNvPr>
          <p:cNvSpPr/>
          <p:nvPr/>
        </p:nvSpPr>
        <p:spPr>
          <a:xfrm>
            <a:off x="1524000" y="5113505"/>
            <a:ext cx="468648" cy="146213"/>
          </a:xfrm>
          <a:prstGeom prst="rect">
            <a:avLst/>
          </a:prstGeom>
          <a:solidFill>
            <a:srgbClr val="132D7D"/>
          </a:solidFill>
        </p:spPr>
      </p:sp>
      <p:pic>
        <p:nvPicPr>
          <p:cNvPr id="12" name="Picture 4" descr="Use links below to save image.">
            <a:extLst>
              <a:ext uri="{FF2B5EF4-FFF2-40B4-BE49-F238E27FC236}">
                <a16:creationId xmlns:a16="http://schemas.microsoft.com/office/drawing/2014/main" id="{628B853A-709D-4367-94AB-0824CFE3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27">
            <a:off x="15393869" y="8532952"/>
            <a:ext cx="2782316" cy="9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5">
            <a:extLst>
              <a:ext uri="{FF2B5EF4-FFF2-40B4-BE49-F238E27FC236}">
                <a16:creationId xmlns:a16="http://schemas.microsoft.com/office/drawing/2014/main" id="{DD407B46-890D-47A7-96D1-2417650332BF}"/>
              </a:ext>
            </a:extLst>
          </p:cNvPr>
          <p:cNvSpPr/>
          <p:nvPr/>
        </p:nvSpPr>
        <p:spPr>
          <a:xfrm>
            <a:off x="1524000" y="6139131"/>
            <a:ext cx="468648" cy="146213"/>
          </a:xfrm>
          <a:prstGeom prst="rect">
            <a:avLst/>
          </a:prstGeom>
          <a:solidFill>
            <a:srgbClr val="132D7D"/>
          </a:solidFill>
        </p:spPr>
      </p:sp>
    </p:spTree>
    <p:extLst>
      <p:ext uri="{BB962C8B-B14F-4D97-AF65-F5344CB8AC3E}">
        <p14:creationId xmlns:p14="http://schemas.microsoft.com/office/powerpoint/2010/main" val="401635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7" name="Google Shape;347;p69">
            <a:extLst>
              <a:ext uri="{FF2B5EF4-FFF2-40B4-BE49-F238E27FC236}">
                <a16:creationId xmlns:a16="http://schemas.microsoft.com/office/drawing/2014/main" id="{EE81FEEF-B4A8-48D8-A5DF-244787FD8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207" y="592056"/>
            <a:ext cx="17571000" cy="1146000"/>
          </a:xfrm>
          <a:prstGeom prst="rect">
            <a:avLst/>
          </a:prstGeom>
        </p:spPr>
        <p:txBody>
          <a:bodyPr spcFirstLastPara="1" vert="horz" wrap="square" lIns="182801" tIns="182801" rIns="182801" bIns="182801" rtlCol="0" anchor="t" anchorCtr="0">
            <a:noAutofit/>
          </a:bodyPr>
          <a:lstStyle/>
          <a:p>
            <a:pPr algn="ctr"/>
            <a:r>
              <a:rPr lang="en" sz="4200" dirty="0"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Cybersecurity Maturity Model Certification Domains</a:t>
            </a:r>
            <a:endParaRPr sz="4200" dirty="0">
              <a:latin typeface="Montserrat Classic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09267A-17B3-4E9C-8550-B8592CE31378}"/>
              </a:ext>
            </a:extLst>
          </p:cNvPr>
          <p:cNvSpPr/>
          <p:nvPr/>
        </p:nvSpPr>
        <p:spPr>
          <a:xfrm>
            <a:off x="2284777" y="2601233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Access Control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B751F-9B84-4478-9D7C-CBB1DDEE316B}"/>
              </a:ext>
            </a:extLst>
          </p:cNvPr>
          <p:cNvSpPr/>
          <p:nvPr/>
        </p:nvSpPr>
        <p:spPr>
          <a:xfrm>
            <a:off x="5241827" y="2601233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6B527-3BF6-4C3D-A50A-F783E1CB0C70}"/>
              </a:ext>
            </a:extLst>
          </p:cNvPr>
          <p:cNvSpPr/>
          <p:nvPr/>
        </p:nvSpPr>
        <p:spPr>
          <a:xfrm>
            <a:off x="8198878" y="2601233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Audit &amp; Accountability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5E415-4974-4B11-BB3E-572C45F67054}"/>
              </a:ext>
            </a:extLst>
          </p:cNvPr>
          <p:cNvSpPr/>
          <p:nvPr/>
        </p:nvSpPr>
        <p:spPr>
          <a:xfrm>
            <a:off x="11155927" y="2601233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Awareness &amp; Training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A1FADA-EE65-4C56-8A3C-B67DB25259FD}"/>
              </a:ext>
            </a:extLst>
          </p:cNvPr>
          <p:cNvSpPr/>
          <p:nvPr/>
        </p:nvSpPr>
        <p:spPr>
          <a:xfrm>
            <a:off x="14112979" y="2601233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Configuration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186F92-0A9F-4B9B-AC7C-77FABCD2358B}"/>
              </a:ext>
            </a:extLst>
          </p:cNvPr>
          <p:cNvSpPr/>
          <p:nvPr/>
        </p:nvSpPr>
        <p:spPr>
          <a:xfrm>
            <a:off x="2284777" y="4245677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Identification &amp; Authentication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8415DB-FE6F-4D2C-A9EF-F4095507D46D}"/>
              </a:ext>
            </a:extLst>
          </p:cNvPr>
          <p:cNvSpPr/>
          <p:nvPr/>
        </p:nvSpPr>
        <p:spPr>
          <a:xfrm>
            <a:off x="5241827" y="4245677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Incident Response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B26A3B-6F20-4ADE-9058-47D67E4B89CA}"/>
              </a:ext>
            </a:extLst>
          </p:cNvPr>
          <p:cNvSpPr/>
          <p:nvPr/>
        </p:nvSpPr>
        <p:spPr>
          <a:xfrm>
            <a:off x="8198878" y="4245677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DF7957-281C-4412-8E6C-CEA36B992D57}"/>
              </a:ext>
            </a:extLst>
          </p:cNvPr>
          <p:cNvSpPr/>
          <p:nvPr/>
        </p:nvSpPr>
        <p:spPr>
          <a:xfrm>
            <a:off x="11155927" y="4245677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Media Protection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3977BC-6D4E-4E4F-BE1F-E1F706865672}"/>
              </a:ext>
            </a:extLst>
          </p:cNvPr>
          <p:cNvSpPr/>
          <p:nvPr/>
        </p:nvSpPr>
        <p:spPr>
          <a:xfrm>
            <a:off x="14112979" y="4245677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Personnel Security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966AFC-D42C-41E6-AFFC-BB8329F87219}"/>
              </a:ext>
            </a:extLst>
          </p:cNvPr>
          <p:cNvSpPr/>
          <p:nvPr/>
        </p:nvSpPr>
        <p:spPr>
          <a:xfrm>
            <a:off x="2284777" y="5890121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Physical Protection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9A55A4-EC09-4E7D-9173-64BA559252BA}"/>
              </a:ext>
            </a:extLst>
          </p:cNvPr>
          <p:cNvSpPr/>
          <p:nvPr/>
        </p:nvSpPr>
        <p:spPr>
          <a:xfrm>
            <a:off x="5241827" y="5890121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Recovery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318DA7-2BA6-4476-A51E-3DECA02650BB}"/>
              </a:ext>
            </a:extLst>
          </p:cNvPr>
          <p:cNvSpPr/>
          <p:nvPr/>
        </p:nvSpPr>
        <p:spPr>
          <a:xfrm>
            <a:off x="8198878" y="5890121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Risk Management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DA1066-43B5-4D94-9804-67650F3C2835}"/>
              </a:ext>
            </a:extLst>
          </p:cNvPr>
          <p:cNvSpPr/>
          <p:nvPr/>
        </p:nvSpPr>
        <p:spPr>
          <a:xfrm>
            <a:off x="11155927" y="5890121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Security Assessment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7F4286-B26D-4116-8A44-090164F4D1B4}"/>
              </a:ext>
            </a:extLst>
          </p:cNvPr>
          <p:cNvSpPr/>
          <p:nvPr/>
        </p:nvSpPr>
        <p:spPr>
          <a:xfrm>
            <a:off x="14112979" y="5890121"/>
            <a:ext cx="2580968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Situational Awareness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64B373-16AD-48C3-8098-96B8EC0509F3}"/>
              </a:ext>
            </a:extLst>
          </p:cNvPr>
          <p:cNvSpPr/>
          <p:nvPr/>
        </p:nvSpPr>
        <p:spPr>
          <a:xfrm>
            <a:off x="5057468" y="7534565"/>
            <a:ext cx="2949684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System &amp; Communications Protection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866F8D-E03D-4C9A-B920-DC93DB3E47DD}"/>
              </a:ext>
            </a:extLst>
          </p:cNvPr>
          <p:cNvSpPr/>
          <p:nvPr/>
        </p:nvSpPr>
        <p:spPr>
          <a:xfrm>
            <a:off x="10971569" y="7534565"/>
            <a:ext cx="2949684" cy="1268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System &amp; information Integrity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10DF4-2ABF-4E8E-97F1-BA809A2D6EB9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8F6BE0B7-CAC8-4270-B9B6-2E13147BB2D4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24" name="Picture 2" descr="Use links below to save image.">
            <a:extLst>
              <a:ext uri="{FF2B5EF4-FFF2-40B4-BE49-F238E27FC236}">
                <a16:creationId xmlns:a16="http://schemas.microsoft.com/office/drawing/2014/main" id="{6085B814-9A55-459E-9993-093566F2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157">
            <a:off x="15350801" y="8723124"/>
            <a:ext cx="3588397" cy="7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8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6" name="Google Shape;353;p70">
            <a:extLst>
              <a:ext uri="{FF2B5EF4-FFF2-40B4-BE49-F238E27FC236}">
                <a16:creationId xmlns:a16="http://schemas.microsoft.com/office/drawing/2014/main" id="{6B270224-5700-4E0B-B200-510D30F1A3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301" y="889001"/>
            <a:ext cx="17043600" cy="1146000"/>
          </a:xfrm>
          <a:prstGeom prst="rect">
            <a:avLst/>
          </a:prstGeom>
        </p:spPr>
        <p:txBody>
          <a:bodyPr spcFirstLastPara="1" vert="horz" wrap="square" lIns="182801" tIns="182801" rIns="182801" bIns="182801" rtlCol="0" anchor="t" anchorCtr="0">
            <a:noAutofit/>
          </a:bodyPr>
          <a:lstStyle/>
          <a:p>
            <a:pPr algn="ctr"/>
            <a:r>
              <a:rPr lang="en" sz="4200" dirty="0"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Systems + Policies + Processes = CMMC Compliance</a:t>
            </a:r>
            <a:endParaRPr sz="4200" dirty="0">
              <a:latin typeface="Montserrat Classic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21233E-25B3-4F89-AC8D-632A1E284647}"/>
              </a:ext>
            </a:extLst>
          </p:cNvPr>
          <p:cNvSpPr/>
          <p:nvPr/>
        </p:nvSpPr>
        <p:spPr>
          <a:xfrm>
            <a:off x="810793" y="3035832"/>
            <a:ext cx="2337744" cy="1083342"/>
          </a:xfrm>
          <a:prstGeom prst="rect">
            <a:avLst/>
          </a:prstGeom>
          <a:solidFill>
            <a:srgbClr val="A8D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Acces</a:t>
            </a:r>
            <a:r>
              <a:rPr lang="en-US" sz="2400" dirty="0">
                <a:solidFill>
                  <a:schemeClr val="tx1"/>
                </a:solidFill>
              </a:rPr>
              <a:t> Control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823C6-7611-432F-B93F-740657CE1420}"/>
              </a:ext>
            </a:extLst>
          </p:cNvPr>
          <p:cNvSpPr/>
          <p:nvPr/>
        </p:nvSpPr>
        <p:spPr>
          <a:xfrm>
            <a:off x="3485236" y="3035832"/>
            <a:ext cx="2204477" cy="1083342"/>
          </a:xfrm>
          <a:prstGeom prst="rect">
            <a:avLst/>
          </a:prstGeom>
          <a:solidFill>
            <a:srgbClr val="D8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C2366-A9D3-4552-B929-F62C7648C268}"/>
              </a:ext>
            </a:extLst>
          </p:cNvPr>
          <p:cNvSpPr/>
          <p:nvPr/>
        </p:nvSpPr>
        <p:spPr>
          <a:xfrm>
            <a:off x="6010936" y="3035832"/>
            <a:ext cx="2204477" cy="1083342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Audit &amp; Accountability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AC277-8237-484B-AE62-3EDEBEB5E263}"/>
              </a:ext>
            </a:extLst>
          </p:cNvPr>
          <p:cNvSpPr/>
          <p:nvPr/>
        </p:nvSpPr>
        <p:spPr>
          <a:xfrm>
            <a:off x="8536634" y="3035832"/>
            <a:ext cx="2204477" cy="1083342"/>
          </a:xfrm>
          <a:prstGeom prst="rect">
            <a:avLst/>
          </a:prstGeom>
          <a:solidFill>
            <a:srgbClr val="D8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Awareness &amp; Training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E88105-6D44-44FC-A90E-FDFC15FDDEDE}"/>
              </a:ext>
            </a:extLst>
          </p:cNvPr>
          <p:cNvSpPr/>
          <p:nvPr/>
        </p:nvSpPr>
        <p:spPr>
          <a:xfrm>
            <a:off x="11062334" y="3035832"/>
            <a:ext cx="2204477" cy="1083342"/>
          </a:xfrm>
          <a:prstGeom prst="rect">
            <a:avLst/>
          </a:prstGeom>
          <a:solidFill>
            <a:srgbClr val="A8D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Configuration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B9AD75-0B54-409A-9397-0AC1656B137D}"/>
              </a:ext>
            </a:extLst>
          </p:cNvPr>
          <p:cNvSpPr/>
          <p:nvPr/>
        </p:nvSpPr>
        <p:spPr>
          <a:xfrm>
            <a:off x="810793" y="4440398"/>
            <a:ext cx="2337744" cy="1083342"/>
          </a:xfrm>
          <a:prstGeom prst="rect">
            <a:avLst/>
          </a:prstGeom>
          <a:solidFill>
            <a:srgbClr val="A8D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Identification   Authentication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0E541B-1F0E-4FCC-BF8D-C75DD21C7255}"/>
              </a:ext>
            </a:extLst>
          </p:cNvPr>
          <p:cNvSpPr/>
          <p:nvPr/>
        </p:nvSpPr>
        <p:spPr>
          <a:xfrm>
            <a:off x="3485236" y="4440398"/>
            <a:ext cx="2204477" cy="1083342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Incident Response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CE615C-F6DD-4B63-A1D3-14AE787A6691}"/>
              </a:ext>
            </a:extLst>
          </p:cNvPr>
          <p:cNvSpPr/>
          <p:nvPr/>
        </p:nvSpPr>
        <p:spPr>
          <a:xfrm>
            <a:off x="6010936" y="4440398"/>
            <a:ext cx="2204477" cy="1083342"/>
          </a:xfrm>
          <a:prstGeom prst="rect">
            <a:avLst/>
          </a:prstGeom>
          <a:solidFill>
            <a:srgbClr val="D8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433287-5C91-4354-8FE2-8E99BEAC4E6F}"/>
              </a:ext>
            </a:extLst>
          </p:cNvPr>
          <p:cNvSpPr/>
          <p:nvPr/>
        </p:nvSpPr>
        <p:spPr>
          <a:xfrm>
            <a:off x="8536634" y="4440398"/>
            <a:ext cx="2204477" cy="1083342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Media Protection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7E8565-F582-40E5-8E66-CD8BF1E8A590}"/>
              </a:ext>
            </a:extLst>
          </p:cNvPr>
          <p:cNvSpPr/>
          <p:nvPr/>
        </p:nvSpPr>
        <p:spPr>
          <a:xfrm>
            <a:off x="11062334" y="4440398"/>
            <a:ext cx="2204477" cy="1083342"/>
          </a:xfrm>
          <a:prstGeom prst="rect">
            <a:avLst/>
          </a:prstGeom>
          <a:solidFill>
            <a:srgbClr val="D8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Personnel Security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41805E-DCA0-4E15-8B71-1EFBCBF758A1}"/>
              </a:ext>
            </a:extLst>
          </p:cNvPr>
          <p:cNvSpPr/>
          <p:nvPr/>
        </p:nvSpPr>
        <p:spPr>
          <a:xfrm>
            <a:off x="810793" y="5844963"/>
            <a:ext cx="2337744" cy="1083342"/>
          </a:xfrm>
          <a:prstGeom prst="rect">
            <a:avLst/>
          </a:prstGeom>
          <a:solidFill>
            <a:srgbClr val="A8D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Physical Protection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E05876-B64D-4049-B492-3BE9CB98B5DB}"/>
              </a:ext>
            </a:extLst>
          </p:cNvPr>
          <p:cNvSpPr/>
          <p:nvPr/>
        </p:nvSpPr>
        <p:spPr>
          <a:xfrm>
            <a:off x="3469760" y="5844963"/>
            <a:ext cx="2204477" cy="1083342"/>
          </a:xfrm>
          <a:prstGeom prst="rect">
            <a:avLst/>
          </a:prstGeom>
          <a:solidFill>
            <a:srgbClr val="A8D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Recovery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38BA01-E514-4DE7-BB58-FB7B19607A27}"/>
              </a:ext>
            </a:extLst>
          </p:cNvPr>
          <p:cNvSpPr/>
          <p:nvPr/>
        </p:nvSpPr>
        <p:spPr>
          <a:xfrm>
            <a:off x="6010936" y="5844963"/>
            <a:ext cx="2204477" cy="1083342"/>
          </a:xfrm>
          <a:prstGeom prst="rect">
            <a:avLst/>
          </a:prstGeom>
          <a:solidFill>
            <a:srgbClr val="D8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Risk Management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F0EED4-97F1-49C1-9701-756881F6AB26}"/>
              </a:ext>
            </a:extLst>
          </p:cNvPr>
          <p:cNvSpPr/>
          <p:nvPr/>
        </p:nvSpPr>
        <p:spPr>
          <a:xfrm>
            <a:off x="8536634" y="5844963"/>
            <a:ext cx="2204477" cy="1083342"/>
          </a:xfrm>
          <a:prstGeom prst="rect">
            <a:avLst/>
          </a:prstGeom>
          <a:solidFill>
            <a:srgbClr val="D8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Security Assessment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13949C-1937-4371-98C2-02D52C92C175}"/>
              </a:ext>
            </a:extLst>
          </p:cNvPr>
          <p:cNvSpPr/>
          <p:nvPr/>
        </p:nvSpPr>
        <p:spPr>
          <a:xfrm>
            <a:off x="11062334" y="5844963"/>
            <a:ext cx="2204477" cy="1083342"/>
          </a:xfrm>
          <a:prstGeom prst="rect">
            <a:avLst/>
          </a:prstGeom>
          <a:solidFill>
            <a:srgbClr val="D8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Situational Awareness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B2134A-A3F7-4FB0-831D-FA1EF620B951}"/>
              </a:ext>
            </a:extLst>
          </p:cNvPr>
          <p:cNvSpPr/>
          <p:nvPr/>
        </p:nvSpPr>
        <p:spPr>
          <a:xfrm>
            <a:off x="3312296" y="7249527"/>
            <a:ext cx="2519408" cy="1083342"/>
          </a:xfrm>
          <a:prstGeom prst="rect">
            <a:avLst/>
          </a:prstGeom>
          <a:solidFill>
            <a:srgbClr val="A8D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System &amp; Communications Protection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382DF1-8BE6-4BDA-83DD-8995A60B3624}"/>
              </a:ext>
            </a:extLst>
          </p:cNvPr>
          <p:cNvSpPr/>
          <p:nvPr/>
        </p:nvSpPr>
        <p:spPr>
          <a:xfrm>
            <a:off x="8379170" y="7249527"/>
            <a:ext cx="2519408" cy="1083342"/>
          </a:xfrm>
          <a:prstGeom prst="rect">
            <a:avLst/>
          </a:prstGeom>
          <a:solidFill>
            <a:srgbClr val="A8D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System &amp; information Integrity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D07DD8-E416-4265-BEDA-5F51B0E5529F}"/>
              </a:ext>
            </a:extLst>
          </p:cNvPr>
          <p:cNvSpPr/>
          <p:nvPr/>
        </p:nvSpPr>
        <p:spPr>
          <a:xfrm>
            <a:off x="14853215" y="2987607"/>
            <a:ext cx="3105809" cy="1083342"/>
          </a:xfrm>
          <a:prstGeom prst="rect">
            <a:avLst/>
          </a:prstGeom>
          <a:solidFill>
            <a:srgbClr val="A8D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Mostly Systems: PreVeil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C1E933-4032-47E1-B485-A4EFD436E05A}"/>
              </a:ext>
            </a:extLst>
          </p:cNvPr>
          <p:cNvSpPr/>
          <p:nvPr/>
        </p:nvSpPr>
        <p:spPr>
          <a:xfrm>
            <a:off x="14853215" y="4982067"/>
            <a:ext cx="3105809" cy="1083342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Both PreVeil &amp; Processes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4E833A37-DB68-4639-9992-F1530415B3AF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6980A2-A20F-48F5-9804-0DA39D7DA1F0}"/>
              </a:ext>
            </a:extLst>
          </p:cNvPr>
          <p:cNvSpPr/>
          <p:nvPr/>
        </p:nvSpPr>
        <p:spPr>
          <a:xfrm>
            <a:off x="14853215" y="6976530"/>
            <a:ext cx="3105809" cy="1083342"/>
          </a:xfrm>
          <a:prstGeom prst="rect">
            <a:avLst/>
          </a:prstGeom>
          <a:solidFill>
            <a:srgbClr val="D8E2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Mostly Policies &amp; Processes</a:t>
            </a:r>
          </a:p>
        </p:txBody>
      </p:sp>
      <p:pic>
        <p:nvPicPr>
          <p:cNvPr id="26" name="Picture 2" descr="Use links below to save image.">
            <a:extLst>
              <a:ext uri="{FF2B5EF4-FFF2-40B4-BE49-F238E27FC236}">
                <a16:creationId xmlns:a16="http://schemas.microsoft.com/office/drawing/2014/main" id="{28D5C38B-4339-4C7D-8526-29A3B31B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11" y="9026384"/>
            <a:ext cx="2923748" cy="9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8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graphicFrame>
        <p:nvGraphicFramePr>
          <p:cNvPr id="6" name="Google Shape;375;p73">
            <a:extLst>
              <a:ext uri="{FF2B5EF4-FFF2-40B4-BE49-F238E27FC236}">
                <a16:creationId xmlns:a16="http://schemas.microsoft.com/office/drawing/2014/main" id="{09414E2C-0BD1-471E-A016-90EA3002D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491261"/>
              </p:ext>
            </p:extLst>
          </p:nvPr>
        </p:nvGraphicFramePr>
        <p:xfrm>
          <a:off x="1301308" y="1799437"/>
          <a:ext cx="15685384" cy="834887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42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38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 dirty="0"/>
                        <a:t>Microsoft GCC High</a:t>
                      </a:r>
                      <a:endParaRPr sz="36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/>
                    </a:p>
                  </a:txBody>
                  <a:tcPr marL="182850" marR="182850" marT="182850" marB="18285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3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 dirty="0"/>
                        <a:t>PreVeil</a:t>
                      </a:r>
                      <a:endParaRPr sz="36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/>
                    </a:p>
                  </a:txBody>
                  <a:tcPr marL="182850" marR="182850" marT="182850" marB="18285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3098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3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Exorbitantly Expensive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Inexpensive: Typically 75% Lower Cost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2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Remove O365/GSuite, Replace with GCC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Keep O365, GSuite. Overlay with PreVeil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3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Months of Disruption to Deploy.</a:t>
                      </a: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Easy Deployment In a Day.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58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</a:rPr>
                        <a:t>Deploy to all Users must use GCC High</a:t>
                      </a:r>
                      <a:endParaRPr sz="270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Deploy only to users who handle CUI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40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</a:rPr>
                        <a:t>Adequate but Mediocre Security based on Legacy Architecture</a:t>
                      </a:r>
                      <a:endParaRPr sz="270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State of the art, Zero Trust Security.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All Data is End to End Encrypted</a:t>
                      </a:r>
                      <a:endParaRPr sz="2700" dirty="0"/>
                    </a:p>
                  </a:txBody>
                  <a:tcPr marL="182850" marR="182850" marT="182850" marB="182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376;p73">
            <a:extLst>
              <a:ext uri="{FF2B5EF4-FFF2-40B4-BE49-F238E27FC236}">
                <a16:creationId xmlns:a16="http://schemas.microsoft.com/office/drawing/2014/main" id="{73A4B019-6690-4FC5-B60C-38F09EF23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101" y="489350"/>
            <a:ext cx="17043600" cy="1146000"/>
          </a:xfrm>
          <a:prstGeom prst="rect">
            <a:avLst/>
          </a:prstGeom>
        </p:spPr>
        <p:txBody>
          <a:bodyPr spcFirstLastPara="1" vert="horz" wrap="square" lIns="182801" tIns="182801" rIns="182801" bIns="182801" rtlCol="0" anchor="t" anchorCtr="0">
            <a:noAutofit/>
          </a:bodyPr>
          <a:lstStyle/>
          <a:p>
            <a:pPr algn="ctr"/>
            <a:r>
              <a:rPr lang="en" sz="4200" dirty="0">
                <a:solidFill>
                  <a:srgbClr val="3B3838"/>
                </a:solidFill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Two Leading Choices for Systems to Achieve CMMC L3</a:t>
            </a:r>
            <a:endParaRPr sz="4200" dirty="0">
              <a:latin typeface="Montserrat Classic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3653E-C12F-4972-B038-CE626849981C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64F7B132-CBC0-4CC4-AE96-5317C6189503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8" name="Picture 4" descr="Use links below to save image.">
            <a:extLst>
              <a:ext uri="{FF2B5EF4-FFF2-40B4-BE49-F238E27FC236}">
                <a16:creationId xmlns:a16="http://schemas.microsoft.com/office/drawing/2014/main" id="{7D4809D6-7338-42BA-A936-CFA9E781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704">
            <a:off x="14833044" y="8386995"/>
            <a:ext cx="4071997" cy="10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loud 57">
            <a:extLst>
              <a:ext uri="{FF2B5EF4-FFF2-40B4-BE49-F238E27FC236}">
                <a16:creationId xmlns:a16="http://schemas.microsoft.com/office/drawing/2014/main" id="{1037ADB9-9935-8E4B-84B7-15F8AD1D9A6A}"/>
              </a:ext>
            </a:extLst>
          </p:cNvPr>
          <p:cNvSpPr/>
          <p:nvPr/>
        </p:nvSpPr>
        <p:spPr>
          <a:xfrm>
            <a:off x="6482425" y="3551269"/>
            <a:ext cx="3213464" cy="233477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10" name="Magnetic Disk 9">
            <a:extLst>
              <a:ext uri="{FF2B5EF4-FFF2-40B4-BE49-F238E27FC236}">
                <a16:creationId xmlns:a16="http://schemas.microsoft.com/office/drawing/2014/main" id="{33A652AD-6C9C-7B4F-8474-EB9283EF8AA6}"/>
              </a:ext>
            </a:extLst>
          </p:cNvPr>
          <p:cNvSpPr/>
          <p:nvPr/>
        </p:nvSpPr>
        <p:spPr>
          <a:xfrm>
            <a:off x="11430003" y="3141851"/>
            <a:ext cx="1543050" cy="1105619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Company 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Mail Server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50275771-DA34-4141-B94C-00F1E457E1F9}"/>
              </a:ext>
            </a:extLst>
          </p:cNvPr>
          <p:cNvSpPr/>
          <p:nvPr/>
        </p:nvSpPr>
        <p:spPr>
          <a:xfrm>
            <a:off x="11430003" y="5054362"/>
            <a:ext cx="1543050" cy="1105619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Company 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Mail Server</a:t>
            </a:r>
          </a:p>
        </p:txBody>
      </p:sp>
      <p:sp>
        <p:nvSpPr>
          <p:cNvPr id="12" name="Magnetic Disk 11">
            <a:extLst>
              <a:ext uri="{FF2B5EF4-FFF2-40B4-BE49-F238E27FC236}">
                <a16:creationId xmlns:a16="http://schemas.microsoft.com/office/drawing/2014/main" id="{EF1FC7A6-E6D3-2D41-AA50-05DEE9569F79}"/>
              </a:ext>
            </a:extLst>
          </p:cNvPr>
          <p:cNvSpPr/>
          <p:nvPr/>
        </p:nvSpPr>
        <p:spPr>
          <a:xfrm>
            <a:off x="11430003" y="6968888"/>
            <a:ext cx="1543050" cy="1105619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Company 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Mail Server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3464759" y="4025662"/>
            <a:ext cx="1543050" cy="1105619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Company 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Mail Server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1D5733-C391-BF4D-9D88-F80E052D20DB}"/>
              </a:ext>
            </a:extLst>
          </p:cNvPr>
          <p:cNvGrpSpPr/>
          <p:nvPr/>
        </p:nvGrpSpPr>
        <p:grpSpPr>
          <a:xfrm>
            <a:off x="3945010" y="3878516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8724E8-88C0-8648-8094-05C21B430251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AB933B94-62E0-5146-B7AE-B31BE585C594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FA70-9251-4E45-8048-A47ADBA86933}"/>
              </a:ext>
            </a:extLst>
          </p:cNvPr>
          <p:cNvGrpSpPr/>
          <p:nvPr/>
        </p:nvGrpSpPr>
        <p:grpSpPr>
          <a:xfrm>
            <a:off x="3945008" y="3878516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BBFB6-BEF7-F64E-88A2-86FEADF4B041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2B812E6B-C42F-AD4A-94B5-AC8EEB46F7B6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F1B814-0996-6E48-9769-259A29FE9037}"/>
              </a:ext>
            </a:extLst>
          </p:cNvPr>
          <p:cNvGrpSpPr/>
          <p:nvPr/>
        </p:nvGrpSpPr>
        <p:grpSpPr>
          <a:xfrm>
            <a:off x="3945005" y="3878933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21B16B-4F87-8B47-B56F-B75D20496C7A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C66FC78D-0F22-CD4B-92CC-FBDA8AD97210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78483"/>
            <a:ext cx="19084266" cy="1371600"/>
          </a:xfrm>
        </p:spPr>
        <p:txBody>
          <a:bodyPr/>
          <a:lstStyle/>
          <a:p>
            <a:pPr algn="ctr"/>
            <a:r>
              <a:rPr lang="en-US" dirty="0"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CUI on Traditional Mail Servers </a:t>
            </a:r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1" y="4963207"/>
            <a:ext cx="1314450" cy="1368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5904E-793A-9040-9A16-130E1E8E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534" y="5211307"/>
            <a:ext cx="1210608" cy="90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D01E2-4044-2D4E-98AD-E4A0756C8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6268" y="2888051"/>
            <a:ext cx="1975140" cy="1975140"/>
          </a:xfrm>
          <a:prstGeom prst="rect">
            <a:avLst/>
          </a:prstGeom>
        </p:spPr>
      </p:pic>
      <p:pic>
        <p:nvPicPr>
          <p:cNvPr id="8" name="Picture 7" descr="images.png">
            <a:extLst>
              <a:ext uri="{FF2B5EF4-FFF2-40B4-BE49-F238E27FC236}">
                <a16:creationId xmlns:a16="http://schemas.microsoft.com/office/drawing/2014/main" id="{708812D7-D2F0-6341-BB2A-0622B6921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77" y="6706279"/>
            <a:ext cx="1314450" cy="13682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E32004-6E81-B04E-91AA-51F262D800DB}"/>
              </a:ext>
            </a:extLst>
          </p:cNvPr>
          <p:cNvGrpSpPr/>
          <p:nvPr/>
        </p:nvGrpSpPr>
        <p:grpSpPr>
          <a:xfrm>
            <a:off x="1894718" y="4611836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EA164-2F86-3D48-82A2-CED20D257DE6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22D39A-96FF-4B44-B710-A33A5481B619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9DF70-518D-B04F-B762-BB8D4A11D0E7}"/>
              </a:ext>
            </a:extLst>
          </p:cNvPr>
          <p:cNvGrpSpPr/>
          <p:nvPr/>
        </p:nvGrpSpPr>
        <p:grpSpPr>
          <a:xfrm>
            <a:off x="11910251" y="3067541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4E685D-FCA8-EB4F-B824-9F2C103C1753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6804FD3-6DD6-B144-8AE8-724148C56F6F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6EBBC5-7574-3645-9216-DA5C8D3CE4C7}"/>
              </a:ext>
            </a:extLst>
          </p:cNvPr>
          <p:cNvGrpSpPr/>
          <p:nvPr/>
        </p:nvGrpSpPr>
        <p:grpSpPr>
          <a:xfrm>
            <a:off x="11910251" y="4931555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B79BCC-8D88-6344-98B4-980BE275BC7E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D1C8C2C1-E85A-E84E-AA9D-5813CB26A877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A0CFA-6DF9-6145-9A59-3711CA2D3DE2}"/>
              </a:ext>
            </a:extLst>
          </p:cNvPr>
          <p:cNvGrpSpPr/>
          <p:nvPr/>
        </p:nvGrpSpPr>
        <p:grpSpPr>
          <a:xfrm>
            <a:off x="11910251" y="6749441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DCE20F-10D2-B04B-A0E2-6497E515D283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31FA8E12-C962-CC4E-B34E-A1D87F8568FC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9B6A94C8-0EEE-D947-8C7A-78F9F88AA44E}"/>
              </a:ext>
            </a:extLst>
          </p:cNvPr>
          <p:cNvSpPr/>
          <p:nvPr/>
        </p:nvSpPr>
        <p:spPr>
          <a:xfrm>
            <a:off x="11684771" y="2705789"/>
            <a:ext cx="1033511" cy="1033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355DAB-F58C-5845-96C3-8FB5FC794C7B}"/>
              </a:ext>
            </a:extLst>
          </p:cNvPr>
          <p:cNvSpPr/>
          <p:nvPr/>
        </p:nvSpPr>
        <p:spPr>
          <a:xfrm>
            <a:off x="11684771" y="4597444"/>
            <a:ext cx="1033511" cy="1033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466A490-4F6D-874F-AC05-1E6A230D32FA}"/>
              </a:ext>
            </a:extLst>
          </p:cNvPr>
          <p:cNvSpPr/>
          <p:nvPr/>
        </p:nvSpPr>
        <p:spPr>
          <a:xfrm>
            <a:off x="11684771" y="6354874"/>
            <a:ext cx="1033511" cy="1033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A7B8B5-1B5F-4D43-9D90-562EF1D2E66D}"/>
              </a:ext>
            </a:extLst>
          </p:cNvPr>
          <p:cNvSpPr/>
          <p:nvPr/>
        </p:nvSpPr>
        <p:spPr>
          <a:xfrm>
            <a:off x="3719525" y="3507104"/>
            <a:ext cx="1033511" cy="1033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103965-1AF3-8743-99EE-59A9118A360F}"/>
              </a:ext>
            </a:extLst>
          </p:cNvPr>
          <p:cNvCxnSpPr/>
          <p:nvPr/>
        </p:nvCxnSpPr>
        <p:spPr>
          <a:xfrm>
            <a:off x="5143504" y="4540610"/>
            <a:ext cx="121484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F5478C-1A7B-784B-8F3B-0429B9DEEEC2}"/>
              </a:ext>
            </a:extLst>
          </p:cNvPr>
          <p:cNvCxnSpPr>
            <a:cxnSpLocks/>
          </p:cNvCxnSpPr>
          <p:nvPr/>
        </p:nvCxnSpPr>
        <p:spPr>
          <a:xfrm flipV="1">
            <a:off x="9778637" y="3751568"/>
            <a:ext cx="1546860" cy="80131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CEB6ACA-CF51-8849-9A76-0A8E853F02D7}"/>
              </a:ext>
            </a:extLst>
          </p:cNvPr>
          <p:cNvCxnSpPr>
            <a:cxnSpLocks/>
          </p:cNvCxnSpPr>
          <p:nvPr/>
        </p:nvCxnSpPr>
        <p:spPr>
          <a:xfrm>
            <a:off x="9776429" y="4825473"/>
            <a:ext cx="1549068" cy="7816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1D4621-CF98-A44E-868D-3927B4A32528}"/>
              </a:ext>
            </a:extLst>
          </p:cNvPr>
          <p:cNvCxnSpPr>
            <a:cxnSpLocks/>
          </p:cNvCxnSpPr>
          <p:nvPr/>
        </p:nvCxnSpPr>
        <p:spPr>
          <a:xfrm>
            <a:off x="9744073" y="5050649"/>
            <a:ext cx="1601294" cy="233974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7C120A-8C5D-7B47-AE27-8F740B68703F}"/>
              </a:ext>
            </a:extLst>
          </p:cNvPr>
          <p:cNvSpPr txBox="1"/>
          <p:nvPr/>
        </p:nvSpPr>
        <p:spPr>
          <a:xfrm>
            <a:off x="2185993" y="8172734"/>
            <a:ext cx="97993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 Traditional Systems, like GCC High, O365, </a:t>
            </a:r>
            <a:r>
              <a:rPr lang="en-US" sz="2100" dirty="0" err="1"/>
              <a:t>GSuite</a:t>
            </a:r>
            <a:r>
              <a:rPr lang="en-US" sz="2100" dirty="0"/>
              <a:t> the Server can see Unencrypted data</a:t>
            </a:r>
          </a:p>
          <a:p>
            <a:r>
              <a:rPr lang="en-US" sz="2100" dirty="0"/>
              <a:t>So can the attacker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703D1-5031-4F15-9A9F-CF961AE0600B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E30FC346-CACF-4E15-B2D2-AE76C5ED63FF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44" name="Picture 4" descr="Use links below to save image.">
            <a:extLst>
              <a:ext uri="{FF2B5EF4-FFF2-40B4-BE49-F238E27FC236}">
                <a16:creationId xmlns:a16="http://schemas.microsoft.com/office/drawing/2014/main" id="{F9E3CC6E-3920-4FE8-A1CD-4C09D890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27">
            <a:off x="15393869" y="8532952"/>
            <a:ext cx="2782316" cy="9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9136E-6 L 0.11216 -0.07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698 -0.08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-4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555 0.1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5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646 0.280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9136E-6 L 0.19149 0.045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22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8489 0.05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25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7929 0.021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loud 84">
            <a:extLst>
              <a:ext uri="{FF2B5EF4-FFF2-40B4-BE49-F238E27FC236}">
                <a16:creationId xmlns:a16="http://schemas.microsoft.com/office/drawing/2014/main" id="{0E96A6D0-5BF3-9940-B8C8-0E2282F2B12F}"/>
              </a:ext>
            </a:extLst>
          </p:cNvPr>
          <p:cNvSpPr/>
          <p:nvPr/>
        </p:nvSpPr>
        <p:spPr>
          <a:xfrm>
            <a:off x="5496413" y="3066441"/>
            <a:ext cx="4514256" cy="327988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6983717" y="4075529"/>
            <a:ext cx="1543050" cy="1105619"/>
          </a:xfrm>
          <a:prstGeom prst="flowChartMagneticDisk">
            <a:avLst/>
          </a:prstGeom>
          <a:solidFill>
            <a:srgbClr val="F05F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PreVeil 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End-to-end Encryption</a:t>
            </a:r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1" y="4206349"/>
            <a:ext cx="1314450" cy="1368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5904E-793A-9040-9A16-130E1E8ED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8534" y="4454455"/>
            <a:ext cx="1210608" cy="90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D01E2-4044-2D4E-98AD-E4A0756C8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6268" y="2131196"/>
            <a:ext cx="1975140" cy="1975140"/>
          </a:xfrm>
          <a:prstGeom prst="rect">
            <a:avLst/>
          </a:prstGeom>
        </p:spPr>
      </p:pic>
      <p:pic>
        <p:nvPicPr>
          <p:cNvPr id="8" name="Picture 7" descr="images.png">
            <a:extLst>
              <a:ext uri="{FF2B5EF4-FFF2-40B4-BE49-F238E27FC236}">
                <a16:creationId xmlns:a16="http://schemas.microsoft.com/office/drawing/2014/main" id="{708812D7-D2F0-6341-BB2A-0622B692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77" y="5949427"/>
            <a:ext cx="1314450" cy="13682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E32004-6E81-B04E-91AA-51F262D800DB}"/>
              </a:ext>
            </a:extLst>
          </p:cNvPr>
          <p:cNvGrpSpPr/>
          <p:nvPr/>
        </p:nvGrpSpPr>
        <p:grpSpPr>
          <a:xfrm>
            <a:off x="1894718" y="3854982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EA164-2F86-3D48-82A2-CED20D257DE6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22D39A-96FF-4B44-B710-A33A5481B619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3D33B8-9F9D-F84A-BEB6-61FBDBA5CE40}"/>
              </a:ext>
            </a:extLst>
          </p:cNvPr>
          <p:cNvGrpSpPr/>
          <p:nvPr/>
        </p:nvGrpSpPr>
        <p:grpSpPr>
          <a:xfrm>
            <a:off x="15390881" y="2733002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83C76DE-D9C8-ED44-A854-0FE689D36D2D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0D4F7881-5A32-1441-8025-78E39A9CAD16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B071F5C-96B3-E54B-AC47-217597B0BACD}"/>
              </a:ext>
            </a:extLst>
          </p:cNvPr>
          <p:cNvGrpSpPr/>
          <p:nvPr/>
        </p:nvGrpSpPr>
        <p:grpSpPr>
          <a:xfrm>
            <a:off x="15272567" y="4708142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9512D3-B2D5-5747-9EED-916581FCC28E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B1EE956B-2C57-2342-82BF-CFA876DC78BD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ED1DFE-9D47-A747-A555-2C8AC04BDA66}"/>
              </a:ext>
            </a:extLst>
          </p:cNvPr>
          <p:cNvGrpSpPr/>
          <p:nvPr/>
        </p:nvGrpSpPr>
        <p:grpSpPr>
          <a:xfrm>
            <a:off x="15322925" y="5949425"/>
            <a:ext cx="582551" cy="385764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6E7AEE-A305-DD4D-A2A5-4946F4D20FE2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34871F60-FEF0-0640-87D6-1300DD0165FB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0CD967-B59E-8A4D-AFD4-AF25E16F11E4}"/>
              </a:ext>
            </a:extLst>
          </p:cNvPr>
          <p:cNvGrpSpPr/>
          <p:nvPr/>
        </p:nvGrpSpPr>
        <p:grpSpPr>
          <a:xfrm>
            <a:off x="1894715" y="3854982"/>
            <a:ext cx="582551" cy="385764"/>
            <a:chOff x="2402140" y="2079177"/>
            <a:chExt cx="388366" cy="25717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3E5CA99-3DD5-4C4D-8A8A-C7D3F31D919D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455EBC9-8864-F14F-BCB4-9DA751BFEA14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2C75FE81-E5B3-3B46-AFA7-184DE9462345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F4D0DBD-0A1E-5F41-B2C0-B85A2C3E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44A885-7CC0-DF40-A963-D214379D1BEF}"/>
              </a:ext>
            </a:extLst>
          </p:cNvPr>
          <p:cNvGrpSpPr/>
          <p:nvPr/>
        </p:nvGrpSpPr>
        <p:grpSpPr>
          <a:xfrm>
            <a:off x="7513006" y="3875735"/>
            <a:ext cx="582551" cy="385764"/>
            <a:chOff x="2402140" y="2079177"/>
            <a:chExt cx="388366" cy="25717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C4A2312-48D6-8E47-AB7F-7884C1EC4CD8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5CA89B8-15F7-1C49-876A-D508A5DBBC64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63" name="Triangle 62">
                <a:extLst>
                  <a:ext uri="{FF2B5EF4-FFF2-40B4-BE49-F238E27FC236}">
                    <a16:creationId xmlns:a16="http://schemas.microsoft.com/office/drawing/2014/main" id="{F2974948-1FAB-F94A-8A1E-3A7B80A7B258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248959E-8BF2-A54B-8EE4-AD83ACD08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8F5A0D-D260-9F43-A197-D5ADE1899E45}"/>
              </a:ext>
            </a:extLst>
          </p:cNvPr>
          <p:cNvGrpSpPr/>
          <p:nvPr/>
        </p:nvGrpSpPr>
        <p:grpSpPr>
          <a:xfrm>
            <a:off x="7513001" y="3871697"/>
            <a:ext cx="582551" cy="385764"/>
            <a:chOff x="2402140" y="2079177"/>
            <a:chExt cx="388366" cy="25717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EE38FE2-912C-4D41-8397-F2E87166A3A0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99B8426-D5B6-7C45-B36A-999D5CEAA627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78" name="Triangle 77">
                <a:extLst>
                  <a:ext uri="{FF2B5EF4-FFF2-40B4-BE49-F238E27FC236}">
                    <a16:creationId xmlns:a16="http://schemas.microsoft.com/office/drawing/2014/main" id="{43746242-A3B8-6548-9A9C-6E033C0B7A96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90B02D0-E1B6-854B-B9E9-4CA91E28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3EC1C4-E8C1-0248-8FC6-EFBA8006EE6C}"/>
              </a:ext>
            </a:extLst>
          </p:cNvPr>
          <p:cNvGrpSpPr/>
          <p:nvPr/>
        </p:nvGrpSpPr>
        <p:grpSpPr>
          <a:xfrm>
            <a:off x="7512998" y="3871697"/>
            <a:ext cx="582551" cy="385764"/>
            <a:chOff x="2402140" y="2079177"/>
            <a:chExt cx="388366" cy="25717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A61EBF3-99FB-364E-97B0-62471A5D5DB6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33FF736-7634-994B-B94D-15455C7FD7F0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83" name="Triangle 82">
                <a:extLst>
                  <a:ext uri="{FF2B5EF4-FFF2-40B4-BE49-F238E27FC236}">
                    <a16:creationId xmlns:a16="http://schemas.microsoft.com/office/drawing/2014/main" id="{B39F624C-1A56-D042-9EC3-26C96CD84012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531A978-C489-C749-9D81-8096EF2FF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45B332-0343-FC4F-A1CC-E674F40225BC}"/>
              </a:ext>
            </a:extLst>
          </p:cNvPr>
          <p:cNvSpPr txBox="1"/>
          <p:nvPr/>
        </p:nvSpPr>
        <p:spPr>
          <a:xfrm>
            <a:off x="1511187" y="3126054"/>
            <a:ext cx="10184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05F2A"/>
                </a:solidFill>
              </a:rPr>
              <a:t>Encrypt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E6CD772-51D1-AC48-9A20-921596FC238D}"/>
              </a:ext>
            </a:extLst>
          </p:cNvPr>
          <p:cNvSpPr txBox="1"/>
          <p:nvPr/>
        </p:nvSpPr>
        <p:spPr>
          <a:xfrm>
            <a:off x="13033219" y="4351340"/>
            <a:ext cx="10456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05F2A"/>
                </a:solidFill>
              </a:rPr>
              <a:t>Decrypt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B6A2B-858F-B04D-8384-C5721F5CE9BA}"/>
              </a:ext>
            </a:extLst>
          </p:cNvPr>
          <p:cNvSpPr txBox="1"/>
          <p:nvPr/>
        </p:nvSpPr>
        <p:spPr>
          <a:xfrm>
            <a:off x="6961495" y="5432157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AWS GovCloud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DA4F9-E985-8F4F-88E6-2FB4AA1495A0}"/>
              </a:ext>
            </a:extLst>
          </p:cNvPr>
          <p:cNvSpPr txBox="1"/>
          <p:nvPr/>
        </p:nvSpPr>
        <p:spPr>
          <a:xfrm>
            <a:off x="905157" y="5781044"/>
            <a:ext cx="14300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Company 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62452B-5E93-D64F-8555-7036D2BDA0B3}"/>
              </a:ext>
            </a:extLst>
          </p:cNvPr>
          <p:cNvSpPr txBox="1"/>
          <p:nvPr/>
        </p:nvSpPr>
        <p:spPr>
          <a:xfrm>
            <a:off x="14926004" y="3873662"/>
            <a:ext cx="14203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Company 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55BD20-E2A8-3545-BFE0-E9D664DDFB6F}"/>
              </a:ext>
            </a:extLst>
          </p:cNvPr>
          <p:cNvSpPr txBox="1"/>
          <p:nvPr/>
        </p:nvSpPr>
        <p:spPr>
          <a:xfrm>
            <a:off x="14926807" y="5245262"/>
            <a:ext cx="14187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Company 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5179AC-4F7A-0445-997D-D0D8A474737A}"/>
              </a:ext>
            </a:extLst>
          </p:cNvPr>
          <p:cNvSpPr txBox="1"/>
          <p:nvPr/>
        </p:nvSpPr>
        <p:spPr>
          <a:xfrm>
            <a:off x="14616347" y="7366958"/>
            <a:ext cx="14396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Company 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4E558C-5D45-DA45-94F5-CE6BF16C24A0}"/>
              </a:ext>
            </a:extLst>
          </p:cNvPr>
          <p:cNvGrpSpPr/>
          <p:nvPr/>
        </p:nvGrpSpPr>
        <p:grpSpPr>
          <a:xfrm>
            <a:off x="4450199" y="6165821"/>
            <a:ext cx="7290695" cy="3044831"/>
            <a:chOff x="2924588" y="4214158"/>
            <a:chExt cx="4860463" cy="2029886"/>
          </a:xfrm>
        </p:grpSpPr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70489E9-112D-1B4F-8DD1-8C8D2DBA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3464" y="4224310"/>
              <a:ext cx="4831587" cy="963981"/>
            </a:xfrm>
            <a:prstGeom prst="rect">
              <a:avLst/>
            </a:prstGeom>
          </p:spPr>
        </p:pic>
        <p:pic>
          <p:nvPicPr>
            <p:cNvPr id="22" name="Picture 2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9AAA638-CE46-2C4D-A41E-5A678FE0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4588" y="5186920"/>
              <a:ext cx="4860463" cy="8733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21975A-AE56-8547-8FAD-6D25222EDAEC}"/>
                </a:ext>
              </a:extLst>
            </p:cNvPr>
            <p:cNvSpPr/>
            <p:nvPr/>
          </p:nvSpPr>
          <p:spPr>
            <a:xfrm>
              <a:off x="2924588" y="4214158"/>
              <a:ext cx="4860463" cy="2029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2F18475-993B-4026-B8DD-330E6B753102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25D341E5-AB84-432B-9CF8-F8CDCC381480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57" name="Picture 2" descr="Use links below to save image.">
            <a:extLst>
              <a:ext uri="{FF2B5EF4-FFF2-40B4-BE49-F238E27FC236}">
                <a16:creationId xmlns:a16="http://schemas.microsoft.com/office/drawing/2014/main" id="{E5185CFE-9462-466B-AFA2-CE6CB728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157">
            <a:off x="15350801" y="8723124"/>
            <a:ext cx="3588397" cy="7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30716 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43073 -0.11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-55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2435 0.082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41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2722 0.2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84" grpId="0"/>
      <p:bldP spid="8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DB16-96A4-8645-A3E5-599D94DF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341" y="371672"/>
            <a:ext cx="15773400" cy="137160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Eliminate Password Vulnerabilities with Keys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BBEBD0-838B-4786-887A-85ABE9D5706E}"/>
              </a:ext>
            </a:extLst>
          </p:cNvPr>
          <p:cNvCxnSpPr>
            <a:cxnSpLocks/>
          </p:cNvCxnSpPr>
          <p:nvPr/>
        </p:nvCxnSpPr>
        <p:spPr>
          <a:xfrm>
            <a:off x="2940179" y="4304222"/>
            <a:ext cx="16459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gnetic Disk 8">
            <a:extLst>
              <a:ext uri="{FF2B5EF4-FFF2-40B4-BE49-F238E27FC236}">
                <a16:creationId xmlns:a16="http://schemas.microsoft.com/office/drawing/2014/main" id="{5BD75999-79A0-45F2-B4E4-06839AD2DDD5}"/>
              </a:ext>
            </a:extLst>
          </p:cNvPr>
          <p:cNvSpPr/>
          <p:nvPr/>
        </p:nvSpPr>
        <p:spPr>
          <a:xfrm>
            <a:off x="4867277" y="2850742"/>
            <a:ext cx="1543050" cy="264124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pic>
        <p:nvPicPr>
          <p:cNvPr id="38" name="Picture 37" descr="images.png">
            <a:extLst>
              <a:ext uri="{FF2B5EF4-FFF2-40B4-BE49-F238E27FC236}">
                <a16:creationId xmlns:a16="http://schemas.microsoft.com/office/drawing/2014/main" id="{C60C4B56-5914-4916-AC2F-C67AD86F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13" y="6818749"/>
            <a:ext cx="1314450" cy="13682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CA7C051-85F2-40C5-A1D7-5863CF985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4" y="3116447"/>
            <a:ext cx="2375555" cy="237555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4FD2FEA-BA8E-4675-973B-193EC1C410BD}"/>
              </a:ext>
            </a:extLst>
          </p:cNvPr>
          <p:cNvSpPr txBox="1"/>
          <p:nvPr/>
        </p:nvSpPr>
        <p:spPr>
          <a:xfrm>
            <a:off x="2021182" y="3907799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Password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579A85-3B45-40C6-BBAE-0532C6B99721}"/>
              </a:ext>
            </a:extLst>
          </p:cNvPr>
          <p:cNvSpPr txBox="1"/>
          <p:nvPr/>
        </p:nvSpPr>
        <p:spPr>
          <a:xfrm>
            <a:off x="3968064" y="2142000"/>
            <a:ext cx="2186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u="sng" dirty="0"/>
              <a:t>Traditional System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A8A38E-DCAF-433F-B322-7D4A92AA8782}"/>
              </a:ext>
            </a:extLst>
          </p:cNvPr>
          <p:cNvSpPr txBox="1"/>
          <p:nvPr/>
        </p:nvSpPr>
        <p:spPr>
          <a:xfrm>
            <a:off x="11915974" y="2144516"/>
            <a:ext cx="9484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u="sng" dirty="0"/>
              <a:t>PreVeil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2BB037-41DE-45A9-8554-F827F10B1F53}"/>
              </a:ext>
            </a:extLst>
          </p:cNvPr>
          <p:cNvSpPr txBox="1"/>
          <p:nvPr/>
        </p:nvSpPr>
        <p:spPr>
          <a:xfrm>
            <a:off x="5093687" y="8314856"/>
            <a:ext cx="10902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197BEF"/>
                </a:solidFill>
              </a:rPr>
              <a:t>Attacker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28C3EB-22B9-41A6-A7E0-2372B40CAF49}"/>
              </a:ext>
            </a:extLst>
          </p:cNvPr>
          <p:cNvSpPr txBox="1"/>
          <p:nvPr/>
        </p:nvSpPr>
        <p:spPr>
          <a:xfrm>
            <a:off x="5007058" y="640324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97B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Password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1AEBF1-56F3-4858-8F55-14CB4885D697}"/>
              </a:ext>
            </a:extLst>
          </p:cNvPr>
          <p:cNvCxnSpPr>
            <a:cxnSpLocks/>
          </p:cNvCxnSpPr>
          <p:nvPr/>
        </p:nvCxnSpPr>
        <p:spPr>
          <a:xfrm>
            <a:off x="12796674" y="4304222"/>
            <a:ext cx="16459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agnetic Disk 52">
            <a:extLst>
              <a:ext uri="{FF2B5EF4-FFF2-40B4-BE49-F238E27FC236}">
                <a16:creationId xmlns:a16="http://schemas.microsoft.com/office/drawing/2014/main" id="{16B13539-EC45-45E9-9925-A301119BB9FF}"/>
              </a:ext>
            </a:extLst>
          </p:cNvPr>
          <p:cNvSpPr/>
          <p:nvPr/>
        </p:nvSpPr>
        <p:spPr>
          <a:xfrm>
            <a:off x="14723775" y="2850742"/>
            <a:ext cx="1543050" cy="264124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962C4B8-E276-4135-A207-141EA4A23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099" y="3116447"/>
            <a:ext cx="2375555" cy="237555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45754A1-90F3-419D-AECE-3047453D961D}"/>
              </a:ext>
            </a:extLst>
          </p:cNvPr>
          <p:cNvGrpSpPr/>
          <p:nvPr/>
        </p:nvGrpSpPr>
        <p:grpSpPr>
          <a:xfrm>
            <a:off x="15204025" y="3844416"/>
            <a:ext cx="582548" cy="385764"/>
            <a:chOff x="10814904" y="2562944"/>
            <a:chExt cx="388365" cy="25717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8B06E5B-68B3-4FB8-8A86-D7DEE1547B5D}"/>
                </a:ext>
              </a:extLst>
            </p:cNvPr>
            <p:cNvSpPr/>
            <p:nvPr/>
          </p:nvSpPr>
          <p:spPr>
            <a:xfrm>
              <a:off x="10814904" y="2562945"/>
              <a:ext cx="388365" cy="257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50" name="Triangle 66">
              <a:extLst>
                <a:ext uri="{FF2B5EF4-FFF2-40B4-BE49-F238E27FC236}">
                  <a16:creationId xmlns:a16="http://schemas.microsoft.com/office/drawing/2014/main" id="{E5F98CA7-9D34-40C0-A378-AF91AC3A52F4}"/>
                </a:ext>
              </a:extLst>
            </p:cNvPr>
            <p:cNvSpPr/>
            <p:nvPr/>
          </p:nvSpPr>
          <p:spPr>
            <a:xfrm flipV="1">
              <a:off x="10844549" y="2562944"/>
              <a:ext cx="329074" cy="14242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A9739C71-61E6-4371-8EAA-8E1E5A4C1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285" y="3844419"/>
            <a:ext cx="326027" cy="3242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9D94582-7BF9-46C0-9767-5323DCE1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639" y="4355255"/>
            <a:ext cx="532715" cy="2056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D363B4-A15A-4CAA-823B-36127D688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639" y="4355255"/>
            <a:ext cx="532715" cy="20560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4A8457D-0676-43E0-9B98-9ED309E55776}"/>
              </a:ext>
            </a:extLst>
          </p:cNvPr>
          <p:cNvSpPr txBox="1"/>
          <p:nvPr/>
        </p:nvSpPr>
        <p:spPr>
          <a:xfrm>
            <a:off x="10787969" y="5680031"/>
            <a:ext cx="487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05F2A"/>
                </a:solidFill>
              </a:rPr>
              <a:t>Unguessable Key stored on device required for decryption and user authentication</a:t>
            </a:r>
          </a:p>
          <a:p>
            <a:endParaRPr lang="en-US" sz="2100" dirty="0">
              <a:solidFill>
                <a:srgbClr val="F05F2A"/>
              </a:solidFill>
            </a:endParaRPr>
          </a:p>
          <a:p>
            <a:r>
              <a:rPr lang="en-US" sz="2100" dirty="0">
                <a:solidFill>
                  <a:srgbClr val="F05F2A"/>
                </a:solidFill>
              </a:rPr>
              <a:t>Attacker can not log in remotely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A37D74-2790-4BA3-A4BC-EE481615901C}"/>
              </a:ext>
            </a:extLst>
          </p:cNvPr>
          <p:cNvCxnSpPr>
            <a:cxnSpLocks/>
          </p:cNvCxnSpPr>
          <p:nvPr/>
        </p:nvCxnSpPr>
        <p:spPr>
          <a:xfrm>
            <a:off x="9144000" y="2008420"/>
            <a:ext cx="0" cy="683840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2F2C6F1-F16B-417A-83C8-125B5D927A5A}"/>
              </a:ext>
            </a:extLst>
          </p:cNvPr>
          <p:cNvSpPr txBox="1"/>
          <p:nvPr/>
        </p:nvSpPr>
        <p:spPr>
          <a:xfrm>
            <a:off x="872174" y="6618058"/>
            <a:ext cx="3654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97BEF"/>
                </a:solidFill>
              </a:rPr>
              <a:t>Attacker obtaining password can log in remotely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6BFC3-71BF-4BDF-9F2E-E79E7C99C470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ED5B1131-F686-48A9-B003-035E6C91B8B6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26" name="Picture 2" descr="Use links below to save image.">
            <a:extLst>
              <a:ext uri="{FF2B5EF4-FFF2-40B4-BE49-F238E27FC236}">
                <a16:creationId xmlns:a16="http://schemas.microsoft.com/office/drawing/2014/main" id="{3ABB0677-6EE1-4A3E-8BB0-B9709FD9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11" y="9026384"/>
            <a:ext cx="2923748" cy="9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093 L 0.160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0.17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15951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586 -1.85185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 L 0.05651 -0.03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3" grpId="0"/>
      <p:bldP spid="44" grpId="0"/>
      <p:bldP spid="44" grpId="1"/>
      <p:bldP spid="46" grpId="0" animBg="1"/>
      <p:bldP spid="54" grpId="0"/>
      <p:bldP spid="56" grpId="0"/>
      <p:bldP spid="5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DB16-96A4-8645-A3E5-599D94DF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341" y="371672"/>
            <a:ext cx="15773400" cy="1371602"/>
          </a:xfrm>
        </p:spPr>
        <p:txBody>
          <a:bodyPr/>
          <a:lstStyle/>
          <a:p>
            <a:pPr algn="ctr"/>
            <a:r>
              <a:rPr lang="en-US" dirty="0">
                <a:latin typeface="Montserrat Classic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Trusted Communities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7D2905-E5C9-DB4F-ACAA-E1247EBDC370}"/>
              </a:ext>
            </a:extLst>
          </p:cNvPr>
          <p:cNvGrpSpPr/>
          <p:nvPr/>
        </p:nvGrpSpPr>
        <p:grpSpPr>
          <a:xfrm>
            <a:off x="8415887" y="3919010"/>
            <a:ext cx="1734415" cy="1747771"/>
            <a:chOff x="5517863" y="1913619"/>
            <a:chExt cx="1156274" cy="116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DECAF3-C206-B144-9591-167C51A30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7863" y="1913619"/>
              <a:ext cx="1156274" cy="979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282D05-80E8-DA47-B77B-3EA960D500CF}"/>
                </a:ext>
              </a:extLst>
            </p:cNvPr>
            <p:cNvSpPr txBox="1"/>
            <p:nvPr/>
          </p:nvSpPr>
          <p:spPr>
            <a:xfrm>
              <a:off x="5561761" y="2801800"/>
              <a:ext cx="1046694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Organization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8327CF-996F-5A49-9BEA-F5AEE9240FC1}"/>
              </a:ext>
            </a:extLst>
          </p:cNvPr>
          <p:cNvGrpSpPr/>
          <p:nvPr/>
        </p:nvGrpSpPr>
        <p:grpSpPr>
          <a:xfrm>
            <a:off x="6328306" y="6869223"/>
            <a:ext cx="1734412" cy="1553774"/>
            <a:chOff x="4165600" y="3625124"/>
            <a:chExt cx="1156274" cy="1035851"/>
          </a:xfrm>
        </p:grpSpPr>
        <p:pic>
          <p:nvPicPr>
            <p:cNvPr id="8" name="Picture 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FF6412F8-4204-C744-AEC7-09DD2400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5600" y="3625124"/>
              <a:ext cx="1156274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B68DDF-19AE-1D44-B400-E555A3E5F429}"/>
                </a:ext>
              </a:extLst>
            </p:cNvPr>
            <p:cNvSpPr txBox="1"/>
            <p:nvPr/>
          </p:nvSpPr>
          <p:spPr>
            <a:xfrm>
              <a:off x="4404741" y="4383976"/>
              <a:ext cx="7911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Suppliers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660F39-DC43-014B-87B3-2A9F6501AFCE}"/>
              </a:ext>
            </a:extLst>
          </p:cNvPr>
          <p:cNvGrpSpPr/>
          <p:nvPr/>
        </p:nvGrpSpPr>
        <p:grpSpPr>
          <a:xfrm>
            <a:off x="10573934" y="6817984"/>
            <a:ext cx="1371599" cy="1683680"/>
            <a:chOff x="6915240" y="3625124"/>
            <a:chExt cx="914400" cy="1122455"/>
          </a:xfrm>
        </p:grpSpPr>
        <p:pic>
          <p:nvPicPr>
            <p:cNvPr id="6" name="Picture 5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71CA1CFA-8C08-B747-A622-E035F53F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240" y="3625124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B0039C-DC17-6244-9D3B-2F5DEE0D1114}"/>
                </a:ext>
              </a:extLst>
            </p:cNvPr>
            <p:cNvSpPr txBox="1"/>
            <p:nvPr/>
          </p:nvSpPr>
          <p:spPr>
            <a:xfrm>
              <a:off x="6923171" y="4470580"/>
              <a:ext cx="898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Customers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E10E5-D6D5-6541-A1D7-7E199C51D42A}"/>
              </a:ext>
            </a:extLst>
          </p:cNvPr>
          <p:cNvCxnSpPr/>
          <p:nvPr/>
        </p:nvCxnSpPr>
        <p:spPr>
          <a:xfrm flipV="1">
            <a:off x="7390892" y="5805279"/>
            <a:ext cx="913380" cy="1108710"/>
          </a:xfrm>
          <a:prstGeom prst="straightConnector1">
            <a:avLst/>
          </a:prstGeom>
          <a:ln w="19050">
            <a:solidFill>
              <a:srgbClr val="F05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F2867-CA4C-4F4F-BB6F-622360A19AC5}"/>
              </a:ext>
            </a:extLst>
          </p:cNvPr>
          <p:cNvCxnSpPr>
            <a:cxnSpLocks/>
          </p:cNvCxnSpPr>
          <p:nvPr/>
        </p:nvCxnSpPr>
        <p:spPr>
          <a:xfrm flipH="1" flipV="1">
            <a:off x="10237632" y="5709285"/>
            <a:ext cx="913380" cy="1108710"/>
          </a:xfrm>
          <a:prstGeom prst="straightConnector1">
            <a:avLst/>
          </a:prstGeom>
          <a:ln w="19050">
            <a:solidFill>
              <a:srgbClr val="F05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509B9E-DA3F-5F4C-805E-3A38111DE7A2}"/>
              </a:ext>
            </a:extLst>
          </p:cNvPr>
          <p:cNvSpPr/>
          <p:nvPr/>
        </p:nvSpPr>
        <p:spPr>
          <a:xfrm>
            <a:off x="5680199" y="3482652"/>
            <a:ext cx="7205760" cy="6670680"/>
          </a:xfrm>
          <a:prstGeom prst="ellipse">
            <a:avLst/>
          </a:prstGeom>
          <a:noFill/>
          <a:ln w="190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32644F-818D-434B-9ED1-C2CA2DB1A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104" y="3732641"/>
            <a:ext cx="1383521" cy="110871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9ED37FC-CF47-7D4E-BA42-2C253E02BB57}"/>
              </a:ext>
            </a:extLst>
          </p:cNvPr>
          <p:cNvGrpSpPr/>
          <p:nvPr/>
        </p:nvGrpSpPr>
        <p:grpSpPr>
          <a:xfrm>
            <a:off x="11964036" y="4112136"/>
            <a:ext cx="1392084" cy="415498"/>
            <a:chOff x="7894197" y="1849523"/>
            <a:chExt cx="928056" cy="277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56F62F1-6F89-654D-841C-46E991113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4235" y="2034189"/>
              <a:ext cx="738018" cy="0"/>
            </a:xfrm>
            <a:prstGeom prst="straightConnector1">
              <a:avLst/>
            </a:prstGeom>
            <a:ln w="19050">
              <a:solidFill>
                <a:srgbClr val="F05F2A"/>
              </a:solidFill>
              <a:prstDash val="lg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2C9BD5-A40F-C141-AF14-E694455790EC}"/>
                </a:ext>
              </a:extLst>
            </p:cNvPr>
            <p:cNvSpPr txBox="1"/>
            <p:nvPr/>
          </p:nvSpPr>
          <p:spPr>
            <a:xfrm>
              <a:off x="7894197" y="1849523"/>
              <a:ext cx="216085" cy="277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05F2A"/>
                  </a:solidFill>
                </a:rPr>
                <a:t>X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11786BF-10BC-224C-8B27-6413DD29F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729" y="3632573"/>
            <a:ext cx="1383521" cy="110871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47FF934-0DE5-B441-A53C-4B6B633E0053}"/>
              </a:ext>
            </a:extLst>
          </p:cNvPr>
          <p:cNvGrpSpPr/>
          <p:nvPr/>
        </p:nvGrpSpPr>
        <p:grpSpPr>
          <a:xfrm>
            <a:off x="6744541" y="4285163"/>
            <a:ext cx="1492064" cy="456111"/>
            <a:chOff x="4414532" y="1964869"/>
            <a:chExt cx="994709" cy="30407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859C11B-1660-984D-BB2D-502CC0A840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7318" y="2153676"/>
              <a:ext cx="781923" cy="115268"/>
            </a:xfrm>
            <a:prstGeom prst="straightConnector1">
              <a:avLst/>
            </a:prstGeom>
            <a:ln w="19050">
              <a:solidFill>
                <a:srgbClr val="F05F2A"/>
              </a:solidFill>
              <a:prstDash val="lg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1F895F-8EA1-F945-874B-079D254B8BB9}"/>
                </a:ext>
              </a:extLst>
            </p:cNvPr>
            <p:cNvSpPr txBox="1"/>
            <p:nvPr/>
          </p:nvSpPr>
          <p:spPr>
            <a:xfrm>
              <a:off x="4414532" y="1964869"/>
              <a:ext cx="216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05F2A"/>
                  </a:solidFill>
                </a:rPr>
                <a:t>X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1785AC8-66D8-40AA-9E90-70F6C284602A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DF13A628-3CF1-4668-9ADF-5B1D4EBA8664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25" name="Picture 4" descr="Use links below to save image.">
            <a:extLst>
              <a:ext uri="{FF2B5EF4-FFF2-40B4-BE49-F238E27FC236}">
                <a16:creationId xmlns:a16="http://schemas.microsoft.com/office/drawing/2014/main" id="{E662689D-6997-4EB3-AA15-503C3EBA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704">
            <a:off x="14833044" y="8386995"/>
            <a:ext cx="4071997" cy="10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226647E4-2316-4D59-92EE-9FE6C3621413}"/>
              </a:ext>
            </a:extLst>
          </p:cNvPr>
          <p:cNvGrpSpPr/>
          <p:nvPr/>
        </p:nvGrpSpPr>
        <p:grpSpPr>
          <a:xfrm>
            <a:off x="1219200" y="342900"/>
            <a:ext cx="21299907" cy="3345785"/>
            <a:chOff x="-17359" y="276362"/>
            <a:chExt cx="23048954" cy="3207732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53B19CB-8875-4C87-9BBE-1FA389E669DD}"/>
                </a:ext>
              </a:extLst>
            </p:cNvPr>
            <p:cNvSpPr txBox="1"/>
            <p:nvPr/>
          </p:nvSpPr>
          <p:spPr>
            <a:xfrm>
              <a:off x="-17359" y="276362"/>
              <a:ext cx="17828110" cy="7622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5600" dirty="0">
                  <a:solidFill>
                    <a:srgbClr val="F05F2A"/>
                  </a:solidFill>
                  <a:latin typeface="Montserrat Classic Bold"/>
                </a:rPr>
                <a:t>SPEAKERS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53E22F0-56E5-44E4-ADEF-C49B4BF03556}"/>
                </a:ext>
              </a:extLst>
            </p:cNvPr>
            <p:cNvSpPr txBox="1"/>
            <p:nvPr/>
          </p:nvSpPr>
          <p:spPr>
            <a:xfrm>
              <a:off x="2933733" y="2523342"/>
              <a:ext cx="12780864" cy="410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 b="1" dirty="0">
                  <a:latin typeface="Oswald" panose="020B0604020202020204" charset="0"/>
                </a:rPr>
                <a:t>JOHN VERRY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0588D83-74BD-48C4-9E9B-8844D38B25AA}"/>
                </a:ext>
              </a:extLst>
            </p:cNvPr>
            <p:cNvSpPr txBox="1"/>
            <p:nvPr/>
          </p:nvSpPr>
          <p:spPr>
            <a:xfrm>
              <a:off x="2156911" y="3103321"/>
              <a:ext cx="12780864" cy="380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latin typeface="Oswald" panose="020B0604020202020204" charset="0"/>
                </a:rPr>
                <a:t>Managing Partner @ Pivot Point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D750908-4477-4FE7-B0C9-1ED5D36B0160}"/>
                </a:ext>
              </a:extLst>
            </p:cNvPr>
            <p:cNvSpPr txBox="1"/>
            <p:nvPr/>
          </p:nvSpPr>
          <p:spPr>
            <a:xfrm>
              <a:off x="10224691" y="2510418"/>
              <a:ext cx="12780865" cy="410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 b="1" dirty="0">
                  <a:latin typeface="Oswald" panose="020B0604020202020204" charset="0"/>
                </a:rPr>
                <a:t>SANJEEV VERMA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140E4BE-029B-439E-A332-DC33A02B7B12}"/>
                </a:ext>
              </a:extLst>
            </p:cNvPr>
            <p:cNvSpPr txBox="1"/>
            <p:nvPr/>
          </p:nvSpPr>
          <p:spPr>
            <a:xfrm>
              <a:off x="10250730" y="3085617"/>
              <a:ext cx="12780865" cy="380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latin typeface="Oswald" panose="020B0604020202020204" charset="0"/>
                </a:rPr>
                <a:t>Co-founder @ </a:t>
              </a:r>
              <a:r>
                <a:rPr lang="en-US" sz="2400" dirty="0" err="1">
                  <a:latin typeface="Oswald" panose="020B0604020202020204" charset="0"/>
                </a:rPr>
                <a:t>PreVeil</a:t>
              </a:r>
              <a:endParaRPr lang="en-US" sz="2400" dirty="0">
                <a:latin typeface="Oswald" panose="020B0604020202020204" charset="0"/>
              </a:endParaRPr>
            </a:p>
          </p:txBody>
        </p:sp>
      </p:grpSp>
      <p:pic>
        <p:nvPicPr>
          <p:cNvPr id="17" name="Google Shape;51;p2">
            <a:extLst>
              <a:ext uri="{FF2B5EF4-FFF2-40B4-BE49-F238E27FC236}">
                <a16:creationId xmlns:a16="http://schemas.microsoft.com/office/drawing/2014/main" id="{8BEFE472-F821-431C-9EE9-37C3FF5A99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3414"/>
          <a:stretch/>
        </p:blipFill>
        <p:spPr>
          <a:xfrm>
            <a:off x="2865022" y="4000500"/>
            <a:ext cx="5091862" cy="5454004"/>
          </a:xfrm>
          <a:prstGeom prst="rect">
            <a:avLst/>
          </a:prstGeom>
          <a:noFill/>
          <a:ln w="762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1" name="Google Shape;49;p2">
            <a:extLst>
              <a:ext uri="{FF2B5EF4-FFF2-40B4-BE49-F238E27FC236}">
                <a16:creationId xmlns:a16="http://schemas.microsoft.com/office/drawing/2014/main" id="{D406E19C-4983-4444-B5C5-0184FF80EE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939"/>
          <a:stretch/>
        </p:blipFill>
        <p:spPr>
          <a:xfrm>
            <a:off x="10210800" y="3894266"/>
            <a:ext cx="5091862" cy="5445029"/>
          </a:xfrm>
          <a:prstGeom prst="rect">
            <a:avLst/>
          </a:prstGeom>
          <a:noFill/>
          <a:ln w="57150" cap="flat" cmpd="sng">
            <a:solidFill>
              <a:srgbClr val="8795B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7FA05B5-4CE8-4595-80D2-4BDBD8A9997A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utoShape 12">
            <a:extLst>
              <a:ext uri="{FF2B5EF4-FFF2-40B4-BE49-F238E27FC236}">
                <a16:creationId xmlns:a16="http://schemas.microsoft.com/office/drawing/2014/main" id="{E415872A-AD40-4130-BE84-16629F3A198B}"/>
              </a:ext>
            </a:extLst>
          </p:cNvPr>
          <p:cNvSpPr/>
          <p:nvPr/>
        </p:nvSpPr>
        <p:spPr>
          <a:xfrm>
            <a:off x="15436511" y="-647334"/>
            <a:ext cx="3019282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18" name="Picture 2" descr="Use links below to save image.">
            <a:extLst>
              <a:ext uri="{FF2B5EF4-FFF2-40B4-BE49-F238E27FC236}">
                <a16:creationId xmlns:a16="http://schemas.microsoft.com/office/drawing/2014/main" id="{267167CC-89EE-4018-8A68-25F2FD47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750" y="9133816"/>
            <a:ext cx="2517099" cy="6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2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26B8253-9669-4A02-B2E1-CAC6572A382F}"/>
              </a:ext>
            </a:extLst>
          </p:cNvPr>
          <p:cNvSpPr/>
          <p:nvPr/>
        </p:nvSpPr>
        <p:spPr>
          <a:xfrm>
            <a:off x="1028700" y="2252511"/>
            <a:ext cx="16230600" cy="6096162"/>
          </a:xfrm>
          <a:prstGeom prst="rect">
            <a:avLst/>
          </a:prstGeom>
          <a:solidFill>
            <a:srgbClr val="132D7D">
              <a:alpha val="4705"/>
            </a:srgb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B7C68BC-0F88-4C73-82FF-A7DFF4744BAD}"/>
              </a:ext>
            </a:extLst>
          </p:cNvPr>
          <p:cNvSpPr txBox="1"/>
          <p:nvPr/>
        </p:nvSpPr>
        <p:spPr>
          <a:xfrm>
            <a:off x="1965995" y="3637108"/>
            <a:ext cx="5124264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680"/>
              </a:lnSpc>
            </a:pPr>
            <a:r>
              <a:rPr lang="en-US" sz="6400" spc="128" dirty="0">
                <a:solidFill>
                  <a:srgbClr val="132D7D"/>
                </a:solidFill>
                <a:latin typeface="Montserrat Classic Bold"/>
              </a:rPr>
              <a:t>Get In Touch With 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6DA4F8-51FB-421E-A8CC-7C71FEFA1900}"/>
              </a:ext>
            </a:extLst>
          </p:cNvPr>
          <p:cNvGrpSpPr/>
          <p:nvPr/>
        </p:nvGrpSpPr>
        <p:grpSpPr>
          <a:xfrm>
            <a:off x="8763000" y="4319771"/>
            <a:ext cx="7703645" cy="937353"/>
            <a:chOff x="-489877" y="-46214"/>
            <a:chExt cx="10271527" cy="1249804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F4511C5C-790A-485E-9C9C-050656A11AC6}"/>
                </a:ext>
              </a:extLst>
            </p:cNvPr>
            <p:cNvSpPr txBox="1"/>
            <p:nvPr/>
          </p:nvSpPr>
          <p:spPr>
            <a:xfrm>
              <a:off x="-489877" y="-46214"/>
              <a:ext cx="10271527" cy="57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3640"/>
                </a:lnSpc>
              </a:pPr>
              <a:r>
                <a:rPr lang="en-US" sz="2800" dirty="0">
                  <a:solidFill>
                    <a:srgbClr val="132D7D"/>
                  </a:solidFill>
                  <a:latin typeface="Montserrat Light Bold"/>
                </a:rPr>
                <a:t>John Verry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4E5BB8AD-B43F-4251-B31F-5F78BDEF9D2E}"/>
                </a:ext>
              </a:extLst>
            </p:cNvPr>
            <p:cNvSpPr txBox="1"/>
            <p:nvPr/>
          </p:nvSpPr>
          <p:spPr>
            <a:xfrm>
              <a:off x="-489877" y="634418"/>
              <a:ext cx="10271527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3640"/>
                </a:lnSpc>
              </a:pPr>
              <a:r>
                <a:rPr lang="en-US" sz="2600" dirty="0">
                  <a:solidFill>
                    <a:srgbClr val="132D7D"/>
                  </a:solidFill>
                  <a:latin typeface="Montserrat Light"/>
                </a:rPr>
                <a:t>John.verry@pivotpointsecurity.com</a:t>
              </a:r>
            </a:p>
          </p:txBody>
        </p:sp>
      </p:grpSp>
      <p:sp>
        <p:nvSpPr>
          <p:cNvPr id="5" name="AutoShape 11">
            <a:extLst>
              <a:ext uri="{FF2B5EF4-FFF2-40B4-BE49-F238E27FC236}">
                <a16:creationId xmlns:a16="http://schemas.microsoft.com/office/drawing/2014/main" id="{CDF04224-9F33-4BC7-B664-12573259C7F0}"/>
              </a:ext>
            </a:extLst>
          </p:cNvPr>
          <p:cNvSpPr/>
          <p:nvPr/>
        </p:nvSpPr>
        <p:spPr>
          <a:xfrm>
            <a:off x="16790652" y="1008339"/>
            <a:ext cx="468648" cy="1462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FBE643-790A-41B5-B485-985E635A9B43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3D4BF7-F9E8-49B5-9773-AEF914169415}"/>
              </a:ext>
            </a:extLst>
          </p:cNvPr>
          <p:cNvGrpSpPr/>
          <p:nvPr/>
        </p:nvGrpSpPr>
        <p:grpSpPr>
          <a:xfrm>
            <a:off x="8762998" y="5812435"/>
            <a:ext cx="7703646" cy="854881"/>
            <a:chOff x="20601" y="3236564"/>
            <a:chExt cx="10271528" cy="1139841"/>
          </a:xfrm>
        </p:grpSpPr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C78C5748-A2DB-48B0-8612-86FBA3C1125A}"/>
                </a:ext>
              </a:extLst>
            </p:cNvPr>
            <p:cNvSpPr txBox="1"/>
            <p:nvPr/>
          </p:nvSpPr>
          <p:spPr>
            <a:xfrm>
              <a:off x="20602" y="3236564"/>
              <a:ext cx="10271527" cy="57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3640"/>
                </a:lnSpc>
              </a:pPr>
              <a:r>
                <a:rPr lang="en-US" sz="2800" dirty="0">
                  <a:solidFill>
                    <a:srgbClr val="132D7D"/>
                  </a:solidFill>
                  <a:latin typeface="Montserrat Light Bold"/>
                </a:rPr>
                <a:t>Sanjeev Verma</a:t>
              </a: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10301F70-0E7B-4842-8ACC-5EED47D6B580}"/>
                </a:ext>
              </a:extLst>
            </p:cNvPr>
            <p:cNvSpPr txBox="1"/>
            <p:nvPr/>
          </p:nvSpPr>
          <p:spPr>
            <a:xfrm>
              <a:off x="20601" y="3807233"/>
              <a:ext cx="10271526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3640"/>
                </a:lnSpc>
              </a:pPr>
              <a:r>
                <a:rPr lang="en-US" sz="2600" dirty="0">
                  <a:solidFill>
                    <a:srgbClr val="132D7D"/>
                  </a:solidFill>
                  <a:latin typeface="Montserrat Light"/>
                </a:rPr>
                <a:t>sanjeev@preveil.com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81C4492-DB23-4E22-BC36-769234544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26" y="5043685"/>
            <a:ext cx="6594255" cy="50955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71AF61-A0F9-4568-B9E4-4107CEC02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904132"/>
            <a:ext cx="3335317" cy="1235583"/>
          </a:xfrm>
          <a:prstGeom prst="rect">
            <a:avLst/>
          </a:prstGeom>
        </p:spPr>
      </p:pic>
      <p:pic>
        <p:nvPicPr>
          <p:cNvPr id="15" name="Picture 4" descr="Use links below to save image.">
            <a:extLst>
              <a:ext uri="{FF2B5EF4-FFF2-40B4-BE49-F238E27FC236}">
                <a16:creationId xmlns:a16="http://schemas.microsoft.com/office/drawing/2014/main" id="{EEF2F71E-ED9D-433D-BF4B-5CE2F7C9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27">
            <a:off x="15393869" y="8532952"/>
            <a:ext cx="2782316" cy="9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0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B2594-BB43-48E7-85C7-0A8579461A51}"/>
              </a:ext>
            </a:extLst>
          </p:cNvPr>
          <p:cNvSpPr txBox="1"/>
          <p:nvPr/>
        </p:nvSpPr>
        <p:spPr>
          <a:xfrm>
            <a:off x="-685800" y="2597140"/>
            <a:ext cx="18288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111219"/>
                </a:solidFill>
                <a:latin typeface="Montserrat Classic" panose="020B0604020202020204" charset="0"/>
              </a:rPr>
              <a:t>Breakout Room</a:t>
            </a:r>
            <a:endParaRPr lang="en-US" sz="7200" dirty="0">
              <a:latin typeface="Montserrat Classic" panose="020B0604020202020204" charset="0"/>
            </a:endParaRPr>
          </a:p>
          <a:p>
            <a:br>
              <a:rPr lang="en-US" sz="7200" dirty="0">
                <a:latin typeface="Montserrat Classic" panose="020B0604020202020204" charset="0"/>
              </a:rPr>
            </a:br>
            <a:endParaRPr lang="en-US" sz="7200" dirty="0">
              <a:latin typeface="Montserrat Classic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30870-9770-45DA-A024-A2697FD95F3A}"/>
              </a:ext>
            </a:extLst>
          </p:cNvPr>
          <p:cNvSpPr txBox="1"/>
          <p:nvPr/>
        </p:nvSpPr>
        <p:spPr>
          <a:xfrm>
            <a:off x="6477000" y="4305300"/>
            <a:ext cx="7356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bit.ly/PreVeil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AC6D6-A109-4E5B-BF60-5CD68BB56775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B440954C-36AD-447A-A1B5-515D83F59297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12" name="Picture 2" descr="Use links below to save image.">
            <a:extLst>
              <a:ext uri="{FF2B5EF4-FFF2-40B4-BE49-F238E27FC236}">
                <a16:creationId xmlns:a16="http://schemas.microsoft.com/office/drawing/2014/main" id="{A269172A-45F0-4A30-9294-8FFD19B7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157">
            <a:off x="15350801" y="8723124"/>
            <a:ext cx="3588397" cy="7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2C689F-E981-4E19-9CE4-0218A6A6403F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E5E21DDB-2707-4222-B852-5318113DB5EB}"/>
              </a:ext>
            </a:extLst>
          </p:cNvPr>
          <p:cNvSpPr txBox="1"/>
          <p:nvPr/>
        </p:nvSpPr>
        <p:spPr>
          <a:xfrm>
            <a:off x="1011449" y="513650"/>
            <a:ext cx="15268449" cy="127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Arial"/>
              <a:buNone/>
            </a:pPr>
            <a:r>
              <a:rPr lang="en-US" sz="5600" b="1" i="0" u="none" strike="noStrike" cap="none" dirty="0">
                <a:solidFill>
                  <a:srgbClr val="F05F2A"/>
                </a:solidFill>
                <a:latin typeface="Montserrat Classic" panose="020B0604020202020204" charset="0"/>
                <a:ea typeface="Arial"/>
                <a:cs typeface="Arial"/>
                <a:sym typeface="Arial"/>
              </a:rPr>
              <a:t>Agenda</a:t>
            </a:r>
            <a:endParaRPr sz="5600" dirty="0">
              <a:solidFill>
                <a:srgbClr val="F05F2A"/>
              </a:solidFill>
              <a:latin typeface="Montserrat Classic" panose="020B0604020202020204" charset="0"/>
            </a:endParaRPr>
          </a:p>
        </p:txBody>
      </p:sp>
      <p:sp>
        <p:nvSpPr>
          <p:cNvPr id="15" name="Google Shape;58;p4">
            <a:extLst>
              <a:ext uri="{FF2B5EF4-FFF2-40B4-BE49-F238E27FC236}">
                <a16:creationId xmlns:a16="http://schemas.microsoft.com/office/drawing/2014/main" id="{96D24745-32E5-40FC-B8D6-01B3D276E219}"/>
              </a:ext>
            </a:extLst>
          </p:cNvPr>
          <p:cNvSpPr txBox="1"/>
          <p:nvPr/>
        </p:nvSpPr>
        <p:spPr>
          <a:xfrm>
            <a:off x="1564759" y="2705100"/>
            <a:ext cx="15158482" cy="712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751"/>
              </a:spcBef>
              <a:spcAft>
                <a:spcPts val="0"/>
              </a:spcAft>
              <a:buClr>
                <a:srgbClr val="313841"/>
              </a:buClr>
              <a:buSzPts val="1600"/>
              <a:buFont typeface="Oswald"/>
              <a:buChar char="●"/>
            </a:pPr>
            <a:r>
              <a:rPr lang="en-US" sz="3600" b="1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P</a:t>
            </a: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rotecting CUI </a:t>
            </a:r>
            <a:r>
              <a:rPr lang="en-US" sz="3600" b="1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s </a:t>
            </a:r>
            <a:r>
              <a:rPr lang="en-US" sz="3600" b="1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 Business Issue (</a:t>
            </a:r>
            <a:r>
              <a:rPr lang="en-US" sz="3600" b="1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&amp; an InfoSec Challenge) </a:t>
            </a:r>
            <a:endParaRPr sz="3600" b="1" dirty="0">
              <a:solidFill>
                <a:srgbClr val="31384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841"/>
              </a:buClr>
              <a:buSzPts val="1600"/>
              <a:buFont typeface="Oswald"/>
              <a:buChar char="●"/>
            </a:pP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Scenario A: Defense is our predomina</a:t>
            </a:r>
            <a:r>
              <a:rPr lang="en-US" sz="3600" b="1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nt market</a:t>
            </a:r>
            <a:endParaRPr sz="3600" b="1" dirty="0">
              <a:solidFill>
                <a:srgbClr val="31384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841"/>
              </a:buClr>
              <a:buSzPts val="1600"/>
              <a:buFont typeface="Oswald"/>
              <a:buChar char="●"/>
            </a:pP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Scenario B: Defense is a good chu</a:t>
            </a:r>
            <a:r>
              <a:rPr lang="en-US" sz="3600" b="1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nk of our business</a:t>
            </a:r>
            <a:endParaRPr sz="3600" dirty="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841"/>
              </a:buClr>
              <a:buSzPts val="1600"/>
              <a:buFont typeface="Oswald"/>
              <a:buChar char="●"/>
            </a:pP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Scenario C: Defense is an important, but small % </a:t>
            </a:r>
            <a:r>
              <a:rPr lang="en-US" sz="3600" b="1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of our </a:t>
            </a: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business</a:t>
            </a:r>
            <a:endParaRPr sz="3600" b="1" i="0" u="none" strike="noStrike" cap="none" dirty="0">
              <a:solidFill>
                <a:srgbClr val="31384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841"/>
              </a:buClr>
              <a:buSzPts val="1600"/>
              <a:buFont typeface="Oswald"/>
              <a:buChar char="●"/>
            </a:pPr>
            <a:r>
              <a:rPr lang="en-US" sz="3600" b="1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  <a:t>Q &amp; A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841"/>
              </a:buClr>
              <a:buSzPts val="1600"/>
              <a:buFont typeface="Oswald"/>
              <a:buChar char="●"/>
            </a:pPr>
            <a:r>
              <a:rPr lang="en-US" sz="3600" b="1" dirty="0">
                <a:solidFill>
                  <a:srgbClr val="313841"/>
                </a:solidFill>
                <a:latin typeface="Oswald"/>
                <a:sym typeface="Oswald"/>
              </a:rPr>
              <a:t>Breakout room</a:t>
            </a:r>
            <a:endParaRPr sz="3600" dirty="0"/>
          </a:p>
          <a:p>
            <a:pPr marL="0" marR="0" lvl="0" indent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313841"/>
              </a:buClr>
              <a:buSzPts val="1100"/>
              <a:buFont typeface="Arial"/>
              <a:buNone/>
            </a:pPr>
            <a:br>
              <a:rPr lang="en-US" sz="3600" b="0" i="0" u="none" strike="noStrike" cap="none" dirty="0">
                <a:solidFill>
                  <a:srgbClr val="31384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600" b="0" i="0" u="none" strike="noStrike" cap="none" dirty="0">
              <a:solidFill>
                <a:srgbClr val="31384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9151F75B-EA90-4DAB-99BE-EA67D6BD17A9}"/>
              </a:ext>
            </a:extLst>
          </p:cNvPr>
          <p:cNvSpPr/>
          <p:nvPr/>
        </p:nvSpPr>
        <p:spPr>
          <a:xfrm>
            <a:off x="15644233" y="-571500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3076" name="Picture 4" descr="Use links below to save image.">
            <a:extLst>
              <a:ext uri="{FF2B5EF4-FFF2-40B4-BE49-F238E27FC236}">
                <a16:creationId xmlns:a16="http://schemas.microsoft.com/office/drawing/2014/main" id="{9E5625AA-D551-4EF6-93D2-92DCDB26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704">
            <a:off x="14833044" y="8386995"/>
            <a:ext cx="4071997" cy="10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0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B2594-BB43-48E7-85C7-0A8579461A51}"/>
              </a:ext>
            </a:extLst>
          </p:cNvPr>
          <p:cNvSpPr txBox="1"/>
          <p:nvPr/>
        </p:nvSpPr>
        <p:spPr>
          <a:xfrm>
            <a:off x="-685800" y="2597140"/>
            <a:ext cx="18288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111219"/>
                </a:solidFill>
                <a:latin typeface="Lato" panose="020B0604020202020204" charset="0"/>
              </a:rPr>
              <a:t>Breakout Room</a:t>
            </a:r>
            <a:endParaRPr lang="en-US" sz="7200" dirty="0"/>
          </a:p>
          <a:p>
            <a:br>
              <a:rPr lang="en-US" sz="7200" dirty="0"/>
            </a:b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30870-9770-45DA-A024-A2697FD95F3A}"/>
              </a:ext>
            </a:extLst>
          </p:cNvPr>
          <p:cNvSpPr txBox="1"/>
          <p:nvPr/>
        </p:nvSpPr>
        <p:spPr>
          <a:xfrm>
            <a:off x="6477000" y="4305300"/>
            <a:ext cx="7356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bit.ly/PreVeil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AC6D6-A109-4E5B-BF60-5CD68BB56775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B440954C-36AD-447A-A1B5-515D83F59297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5124" name="Picture 4" descr="Use links below to save image.">
            <a:extLst>
              <a:ext uri="{FF2B5EF4-FFF2-40B4-BE49-F238E27FC236}">
                <a16:creationId xmlns:a16="http://schemas.microsoft.com/office/drawing/2014/main" id="{AC8E08C5-C16B-4B2E-B0C7-3A185D4F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27">
            <a:off x="15393869" y="8532952"/>
            <a:ext cx="2782316" cy="9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1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2C689F-E981-4E19-9CE4-0218A6A6403F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E5E21DDB-2707-4222-B852-5318113DB5EB}"/>
              </a:ext>
            </a:extLst>
          </p:cNvPr>
          <p:cNvSpPr txBox="1"/>
          <p:nvPr/>
        </p:nvSpPr>
        <p:spPr>
          <a:xfrm>
            <a:off x="1219200" y="1500162"/>
            <a:ext cx="15268449" cy="127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Arial"/>
              <a:buNone/>
            </a:pPr>
            <a:r>
              <a:rPr lang="en-US" sz="6000" dirty="0">
                <a:solidFill>
                  <a:srgbClr val="F05F2A"/>
                </a:solidFill>
                <a:latin typeface="Montserrat Classic" panose="020B0604020202020204" charset="0"/>
              </a:rPr>
              <a:t>Do you have a vision for how your business will address: </a:t>
            </a:r>
            <a:endParaRPr sz="6000" dirty="0">
              <a:solidFill>
                <a:srgbClr val="F05F2A"/>
              </a:solidFill>
              <a:latin typeface="Montserrat Classic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F07BB-EED8-49B9-A14B-4F576FABD5A1}"/>
              </a:ext>
            </a:extLst>
          </p:cNvPr>
          <p:cNvSpPr txBox="1"/>
          <p:nvPr/>
        </p:nvSpPr>
        <p:spPr>
          <a:xfrm>
            <a:off x="7162800" y="341576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swald" panose="020B0604020202020204" charset="0"/>
                <a:cs typeface="Oswald" panose="020B0604020202020204" charset="0"/>
              </a:rPr>
              <a:t>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667B7-C361-40F3-BF65-4E6F0A49A554}"/>
              </a:ext>
            </a:extLst>
          </p:cNvPr>
          <p:cNvSpPr txBox="1"/>
          <p:nvPr/>
        </p:nvSpPr>
        <p:spPr>
          <a:xfrm>
            <a:off x="941686" y="7197861"/>
            <a:ext cx="1620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Oswald" panose="020B0604020202020204" charset="0"/>
                <a:cs typeface="Oswald" panose="020B0604020202020204" charset="0"/>
              </a:rPr>
              <a:t>both inside and outside the DIB?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19236-F94D-4376-8218-61208283C849}"/>
              </a:ext>
            </a:extLst>
          </p:cNvPr>
          <p:cNvSpPr txBox="1"/>
          <p:nvPr/>
        </p:nvSpPr>
        <p:spPr>
          <a:xfrm>
            <a:off x="7253224" y="447439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swald" panose="020B0604020202020204" charset="0"/>
                <a:cs typeface="Oswald" panose="020B0604020202020204" charset="0"/>
              </a:rPr>
              <a:t>Privacy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1C732-C53B-43E9-9E78-FD955C061E61}"/>
              </a:ext>
            </a:extLst>
          </p:cNvPr>
          <p:cNvSpPr txBox="1"/>
          <p:nvPr/>
        </p:nvSpPr>
        <p:spPr>
          <a:xfrm>
            <a:off x="7138737" y="557708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swald" panose="020B0604020202020204" charset="0"/>
                <a:cs typeface="Oswald" panose="020B0604020202020204" charset="0"/>
              </a:rPr>
              <a:t>Compliance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1D3A4-B7EB-4F33-994C-7EE11E413FFF}"/>
              </a:ext>
            </a:extLst>
          </p:cNvPr>
          <p:cNvSpPr/>
          <p:nvPr/>
        </p:nvSpPr>
        <p:spPr>
          <a:xfrm>
            <a:off x="6477000" y="3676453"/>
            <a:ext cx="609600" cy="171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9534C-5553-4DA1-9E64-25FB05545DB5}"/>
              </a:ext>
            </a:extLst>
          </p:cNvPr>
          <p:cNvSpPr/>
          <p:nvPr/>
        </p:nvSpPr>
        <p:spPr>
          <a:xfrm>
            <a:off x="6477000" y="4661517"/>
            <a:ext cx="609600" cy="171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69FA7A-FD15-4C5C-BF3D-FBADB5F62B18}"/>
              </a:ext>
            </a:extLst>
          </p:cNvPr>
          <p:cNvSpPr/>
          <p:nvPr/>
        </p:nvSpPr>
        <p:spPr>
          <a:xfrm>
            <a:off x="6477000" y="5839409"/>
            <a:ext cx="609600" cy="171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AF68AFDD-0620-4E79-9CC0-623F0492499A}"/>
              </a:ext>
            </a:extLst>
          </p:cNvPr>
          <p:cNvSpPr/>
          <p:nvPr/>
        </p:nvSpPr>
        <p:spPr>
          <a:xfrm>
            <a:off x="15750927" y="-458237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14" name="Picture 2" descr="Use links below to save image.">
            <a:extLst>
              <a:ext uri="{FF2B5EF4-FFF2-40B4-BE49-F238E27FC236}">
                <a16:creationId xmlns:a16="http://schemas.microsoft.com/office/drawing/2014/main" id="{13AD55B1-A558-4FAF-B355-DBBAAD89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157">
            <a:off x="15350801" y="8723124"/>
            <a:ext cx="3588397" cy="7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1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1F3DBCF-6880-4FAF-9146-5EEB686E8B6E}"/>
              </a:ext>
            </a:extLst>
          </p:cNvPr>
          <p:cNvSpPr/>
          <p:nvPr/>
        </p:nvSpPr>
        <p:spPr>
          <a:xfrm>
            <a:off x="1028699" y="4879887"/>
            <a:ext cx="5003453" cy="4462272"/>
          </a:xfrm>
          <a:prstGeom prst="rect">
            <a:avLst/>
          </a:prstGeom>
          <a:solidFill>
            <a:srgbClr val="5CE1E6">
              <a:alpha val="47843"/>
            </a:srgbClr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F4C22BB-B373-4764-B68E-F6F858D42E3E}"/>
              </a:ext>
            </a:extLst>
          </p:cNvPr>
          <p:cNvGrpSpPr/>
          <p:nvPr/>
        </p:nvGrpSpPr>
        <p:grpSpPr>
          <a:xfrm>
            <a:off x="1297494" y="5646406"/>
            <a:ext cx="4542003" cy="4352142"/>
            <a:chOff x="-101519" y="-819758"/>
            <a:chExt cx="6056005" cy="5802851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65CFC7F-FA5E-411A-9536-15C66A162085}"/>
                </a:ext>
              </a:extLst>
            </p:cNvPr>
            <p:cNvSpPr txBox="1"/>
            <p:nvPr/>
          </p:nvSpPr>
          <p:spPr>
            <a:xfrm>
              <a:off x="-101519" y="-819758"/>
              <a:ext cx="5954486" cy="57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swald" panose="020B0604020202020204" charset="0"/>
                  <a:cs typeface="Oswald" panose="020B0604020202020204" charset="0"/>
                </a:rPr>
                <a:t>Defense Co.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FACDC3F-D044-46CB-807A-944D802A5D10}"/>
                </a:ext>
              </a:extLst>
            </p:cNvPr>
            <p:cNvSpPr txBox="1"/>
            <p:nvPr/>
          </p:nvSpPr>
          <p:spPr>
            <a:xfrm>
              <a:off x="0" y="852051"/>
              <a:ext cx="5954486" cy="4131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swald" panose="020B0604020202020204" charset="0"/>
                  <a:cs typeface="Oswald" panose="020B0604020202020204" charset="0"/>
                </a:rPr>
                <a:t>90% + DoD</a:t>
              </a:r>
            </a:p>
            <a:p>
              <a:pPr algn="ctr">
                <a:lnSpc>
                  <a:spcPts val="3359"/>
                </a:lnSpc>
              </a:pP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Heavy reliance on DoD revenue</a:t>
              </a:r>
              <a:endParaRPr lang="en-US" b="0" dirty="0">
                <a:effectLst/>
                <a:latin typeface="Oswald" panose="020B0604020202020204" charset="0"/>
                <a:cs typeface="Oswald" panose="020B0604020202020204" charset="0"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1,000+ Employees</a:t>
              </a:r>
              <a:endParaRPr lang="en-US" b="0" dirty="0">
                <a:effectLst/>
                <a:latin typeface="Oswald" panose="020B0604020202020204" charset="0"/>
                <a:cs typeface="Oswald" panose="020B0604020202020204" charset="0"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Multiple Geographic Locations</a:t>
              </a:r>
              <a:endParaRPr lang="en-US" b="0" dirty="0">
                <a:effectLst/>
                <a:latin typeface="Oswald" panose="020B0604020202020204" charset="0"/>
                <a:cs typeface="Oswald" panose="020B0604020202020204" charset="0"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Multiple Distinct “Products”</a:t>
              </a:r>
              <a:endParaRPr lang="en-US" b="0" dirty="0">
                <a:effectLst/>
                <a:latin typeface="Oswald" panose="020B0604020202020204" charset="0"/>
                <a:cs typeface="Oswald" panose="020B0604020202020204" charset="0"/>
              </a:endParaRPr>
            </a:p>
            <a:p>
              <a:br>
                <a:rPr lang="en-US" sz="2800" dirty="0"/>
              </a:b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endParaRPr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C99A6634-20CF-4C86-BCCB-DC9E4B151262}"/>
              </a:ext>
            </a:extLst>
          </p:cNvPr>
          <p:cNvSpPr/>
          <p:nvPr/>
        </p:nvSpPr>
        <p:spPr>
          <a:xfrm>
            <a:off x="6642273" y="4879887"/>
            <a:ext cx="5003454" cy="4462272"/>
          </a:xfrm>
          <a:prstGeom prst="rect">
            <a:avLst/>
          </a:prstGeom>
          <a:solidFill>
            <a:srgbClr val="008037">
              <a:alpha val="38823"/>
            </a:srgbClr>
          </a:solid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2642A08-4B38-45B6-9E4C-9EDF5FDD0D31}"/>
              </a:ext>
            </a:extLst>
          </p:cNvPr>
          <p:cNvGrpSpPr/>
          <p:nvPr/>
        </p:nvGrpSpPr>
        <p:grpSpPr>
          <a:xfrm>
            <a:off x="7086600" y="5677081"/>
            <a:ext cx="4028078" cy="4226569"/>
            <a:chOff x="-115629" y="-778858"/>
            <a:chExt cx="5370770" cy="5635419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1197F0F-0593-49C5-AEC7-A845E7ACA67D}"/>
                </a:ext>
              </a:extLst>
            </p:cNvPr>
            <p:cNvSpPr txBox="1"/>
            <p:nvPr/>
          </p:nvSpPr>
          <p:spPr>
            <a:xfrm>
              <a:off x="-115629" y="-778858"/>
              <a:ext cx="5255141" cy="57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swald" panose="020B0604020202020204" charset="0"/>
                  <a:cs typeface="Oswald" panose="020B0604020202020204" charset="0"/>
                </a:rPr>
                <a:t>Services Inc.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A2EC590-074D-464E-8C9E-4F1B11045A44}"/>
                </a:ext>
              </a:extLst>
            </p:cNvPr>
            <p:cNvSpPr txBox="1"/>
            <p:nvPr/>
          </p:nvSpPr>
          <p:spPr>
            <a:xfrm>
              <a:off x="0" y="852051"/>
              <a:ext cx="5255141" cy="4004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swald" panose="020B0604020202020204" charset="0"/>
                  <a:cs typeface="Oswald" panose="020B0604020202020204" charset="0"/>
                </a:rPr>
                <a:t>50% DoD</a:t>
              </a: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endPara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Significant reliance on DoD revenue</a:t>
              </a:r>
              <a:endParaRPr lang="en-US" sz="2800" b="0" dirty="0">
                <a:effectLst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250+ Employees</a:t>
              </a:r>
              <a:endParaRPr lang="en-US" sz="2800" b="0" dirty="0">
                <a:effectLst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Multiple Geographic Locations</a:t>
              </a:r>
              <a:endParaRPr lang="en-US" sz="2800" b="0" dirty="0">
                <a:effectLst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Single “Service”</a:t>
              </a:r>
              <a:endParaRPr lang="en-US" sz="2800" b="0" dirty="0">
                <a:effectLst/>
              </a:endParaRPr>
            </a:p>
            <a:p>
              <a:br>
                <a:rPr lang="en-US" sz="2800" dirty="0"/>
              </a:b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endParaRPr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82D2410D-D2BB-4FE8-9BE8-671854C436F1}"/>
              </a:ext>
            </a:extLst>
          </p:cNvPr>
          <p:cNvSpPr/>
          <p:nvPr/>
        </p:nvSpPr>
        <p:spPr>
          <a:xfrm>
            <a:off x="12255846" y="4879887"/>
            <a:ext cx="5003454" cy="4462272"/>
          </a:xfrm>
          <a:prstGeom prst="rect">
            <a:avLst/>
          </a:prstGeom>
          <a:solidFill>
            <a:srgbClr val="FFDE59">
              <a:alpha val="60000"/>
            </a:srgbClr>
          </a:solidFill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1358F96-2023-4A3C-991F-F7F46C924128}"/>
              </a:ext>
            </a:extLst>
          </p:cNvPr>
          <p:cNvGrpSpPr/>
          <p:nvPr/>
        </p:nvGrpSpPr>
        <p:grpSpPr>
          <a:xfrm>
            <a:off x="12593829" y="5664453"/>
            <a:ext cx="4170517" cy="4536325"/>
            <a:chOff x="-257421" y="-795696"/>
            <a:chExt cx="5560689" cy="6048431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04281E5-79F6-47B0-A7CF-77CBE98FF5C4}"/>
                </a:ext>
              </a:extLst>
            </p:cNvPr>
            <p:cNvSpPr txBox="1"/>
            <p:nvPr/>
          </p:nvSpPr>
          <p:spPr>
            <a:xfrm>
              <a:off x="48127" y="-795696"/>
              <a:ext cx="5255141" cy="57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swald" panose="020B0604020202020204" charset="0"/>
                  <a:cs typeface="Oswald" panose="020B0604020202020204" charset="0"/>
                </a:rPr>
                <a:t>Production Corp.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F2A44D6-B931-42D7-81AA-9528F355086E}"/>
                </a:ext>
              </a:extLst>
            </p:cNvPr>
            <p:cNvSpPr txBox="1"/>
            <p:nvPr/>
          </p:nvSpPr>
          <p:spPr>
            <a:xfrm>
              <a:off x="-257421" y="666866"/>
              <a:ext cx="5255141" cy="4585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swald" panose="020B0604020202020204" charset="0"/>
                  <a:cs typeface="Oswald" panose="020B0604020202020204" charset="0"/>
                </a:rPr>
                <a:t>10% DoD</a:t>
              </a:r>
            </a:p>
            <a:p>
              <a:pPr algn="ctr">
                <a:lnSpc>
                  <a:spcPts val="3359"/>
                </a:lnSpc>
              </a:pP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Significant reliance on DoD revenue</a:t>
              </a:r>
              <a:endParaRPr lang="en-US" sz="2800" b="0" dirty="0">
                <a:effectLst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&lt;100 Employees</a:t>
              </a:r>
              <a:endParaRPr lang="en-US" sz="2800" b="0" dirty="0">
                <a:effectLst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Single Location</a:t>
              </a:r>
              <a:endParaRPr lang="en-US" sz="2800" b="0" dirty="0">
                <a:effectLst/>
              </a:endParaRP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Single Product</a:t>
              </a:r>
            </a:p>
            <a:p>
              <a:pPr algn="ctr" rtl="0">
                <a:spcBef>
                  <a:spcPts val="45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</a:rPr>
                <a:t>Highly Virtualized</a:t>
              </a:r>
              <a:endParaRPr lang="en-US" sz="2800" b="0" dirty="0">
                <a:effectLst/>
              </a:endParaRPr>
            </a:p>
            <a:p>
              <a:br>
                <a:rPr lang="en-US" sz="2800" dirty="0"/>
              </a:b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0B477831-86F9-4196-93F0-1F1EE8322C99}"/>
              </a:ext>
            </a:extLst>
          </p:cNvPr>
          <p:cNvSpPr txBox="1"/>
          <p:nvPr/>
        </p:nvSpPr>
        <p:spPr>
          <a:xfrm>
            <a:off x="814579" y="1012044"/>
            <a:ext cx="16763999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000" dirty="0">
                <a:solidFill>
                  <a:srgbClr val="F05F2A"/>
                </a:solidFill>
                <a:latin typeface="Montserrat Classic" panose="020B0604020202020204" charset="0"/>
              </a:rPr>
              <a:t>Scenario Specific Challenges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532BA526-A11C-44BF-9866-FDFF917AC677}"/>
              </a:ext>
            </a:extLst>
          </p:cNvPr>
          <p:cNvSpPr txBox="1"/>
          <p:nvPr/>
        </p:nvSpPr>
        <p:spPr>
          <a:xfrm>
            <a:off x="1028700" y="3948043"/>
            <a:ext cx="5003454" cy="88966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rPr>
              <a:t>Heavy reliance on DoD revenue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AA1B4D52-3C4E-40E8-A64D-4512BA20D776}"/>
              </a:ext>
            </a:extLst>
          </p:cNvPr>
          <p:cNvSpPr txBox="1"/>
          <p:nvPr/>
        </p:nvSpPr>
        <p:spPr>
          <a:xfrm>
            <a:off x="6642273" y="3877557"/>
            <a:ext cx="5003454" cy="88966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rPr>
              <a:t>Significant reliance on DoD revenue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72DF608F-4588-42C7-9F0D-0C56A64B7F8C}"/>
              </a:ext>
            </a:extLst>
          </p:cNvPr>
          <p:cNvSpPr txBox="1"/>
          <p:nvPr/>
        </p:nvSpPr>
        <p:spPr>
          <a:xfrm>
            <a:off x="12255846" y="3877556"/>
            <a:ext cx="5003454" cy="88966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 panose="020B0604020202020204" charset="0"/>
                <a:cs typeface="Oswald" panose="020B0604020202020204" charset="0"/>
              </a:rPr>
              <a:t>Small reliance on DoD revenue</a:t>
            </a:r>
          </a:p>
          <a:p>
            <a:pPr algn="ctr">
              <a:lnSpc>
                <a:spcPts val="3640"/>
              </a:lnSpc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Oswald" panose="020B0604020202020204" charset="0"/>
              <a:cs typeface="Oswald" panose="020B060402020202020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8B17F1-FF74-43BF-87FE-FA152DDD1F92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utoShape 12">
            <a:extLst>
              <a:ext uri="{FF2B5EF4-FFF2-40B4-BE49-F238E27FC236}">
                <a16:creationId xmlns:a16="http://schemas.microsoft.com/office/drawing/2014/main" id="{9B6B7825-2ACD-43F4-8A14-210627793D3D}"/>
              </a:ext>
            </a:extLst>
          </p:cNvPr>
          <p:cNvSpPr/>
          <p:nvPr/>
        </p:nvSpPr>
        <p:spPr>
          <a:xfrm>
            <a:off x="15644231" y="-721850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pic>
        <p:nvPicPr>
          <p:cNvPr id="7170" name="Picture 2" descr="Use links below to save image.">
            <a:extLst>
              <a:ext uri="{FF2B5EF4-FFF2-40B4-BE49-F238E27FC236}">
                <a16:creationId xmlns:a16="http://schemas.microsoft.com/office/drawing/2014/main" id="{D2C16662-F824-4EF8-959C-7A67BD46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11" y="9026384"/>
            <a:ext cx="2923748" cy="9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6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0AC8514-D242-4B70-AD90-44FC41B61040}"/>
              </a:ext>
            </a:extLst>
          </p:cNvPr>
          <p:cNvSpPr txBox="1"/>
          <p:nvPr/>
        </p:nvSpPr>
        <p:spPr>
          <a:xfrm>
            <a:off x="0" y="1076325"/>
            <a:ext cx="18455793" cy="80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000" dirty="0">
                <a:solidFill>
                  <a:srgbClr val="F05F2A"/>
                </a:solidFill>
                <a:latin typeface="Montserrat Classic Bold"/>
              </a:rPr>
              <a:t>Common Challenges for All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1934BF1-43F9-4F3B-B87F-AC61A7A1E152}"/>
              </a:ext>
            </a:extLst>
          </p:cNvPr>
          <p:cNvGrpSpPr/>
          <p:nvPr/>
        </p:nvGrpSpPr>
        <p:grpSpPr>
          <a:xfrm>
            <a:off x="1650234" y="2382598"/>
            <a:ext cx="16644652" cy="2640101"/>
            <a:chOff x="-422266" y="-416349"/>
            <a:chExt cx="18863689" cy="3520135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1CC3432-AF76-4FB0-ABC3-E48A5ECB3CCA}"/>
                </a:ext>
              </a:extLst>
            </p:cNvPr>
            <p:cNvSpPr txBox="1"/>
            <p:nvPr/>
          </p:nvSpPr>
          <p:spPr>
            <a:xfrm>
              <a:off x="-422266" y="-416349"/>
              <a:ext cx="18705343" cy="666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dirty="0">
                  <a:latin typeface="Oswald" panose="020B0604020202020204" charset="0"/>
                  <a:cs typeface="Oswald" panose="020B0604020202020204" charset="0"/>
                </a:rPr>
                <a:t>IMPACT OF INTERIM RULE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EFCACE5-A3BF-4CCC-8877-360C9F607281}"/>
                </a:ext>
              </a:extLst>
            </p:cNvPr>
            <p:cNvSpPr txBox="1"/>
            <p:nvPr/>
          </p:nvSpPr>
          <p:spPr>
            <a:xfrm>
              <a:off x="-263920" y="231205"/>
              <a:ext cx="18705343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7210" lvl="1" indent="-342900">
                <a:buFont typeface="Courier New" panose="02070309020205020404" pitchFamily="49" charset="0"/>
                <a:buChar char="o"/>
              </a:pPr>
              <a:r>
                <a:rPr lang="en-US" sz="2000" dirty="0">
                  <a:latin typeface="Oswald" panose="020B0604020202020204" charset="0"/>
                  <a:cs typeface="Oswald" panose="020B0604020202020204" charset="0"/>
                </a:rPr>
                <a:t>Reporting and/or provable 800-171 conformance ahead of CMMC</a:t>
              </a:r>
            </a:p>
            <a:p>
              <a:pPr marL="861060" lvl="2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Oswald" panose="020B0604020202020204" charset="0"/>
                  <a:cs typeface="Oswald" panose="020B0604020202020204" charset="0"/>
                </a:rPr>
                <a:t>November 30 and/or contract renewal for existing 7012</a:t>
              </a:r>
            </a:p>
            <a:p>
              <a:pPr marL="861060" lvl="2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Oswald" panose="020B0604020202020204" charset="0"/>
                  <a:cs typeface="Oswald" panose="020B0604020202020204" charset="0"/>
                </a:rPr>
                <a:t>DOD Assessment Methodology/800-171A with POAM’s for all “gaps” </a:t>
              </a:r>
            </a:p>
            <a:p>
              <a:pPr marL="537210" lvl="1" indent="-342900">
                <a:buFont typeface="Courier New" panose="02070309020205020404" pitchFamily="49" charset="0"/>
                <a:buChar char="o"/>
              </a:pPr>
              <a:r>
                <a:rPr lang="en-US" sz="2000" dirty="0">
                  <a:latin typeface="Oswald" panose="020B0604020202020204" charset="0"/>
                  <a:cs typeface="Oswald" panose="020B0604020202020204" charset="0"/>
                </a:rPr>
                <a:t>Flow Down (re) clarified (Third Party Risk Management)</a:t>
              </a:r>
            </a:p>
            <a:p>
              <a:pPr marL="861060" lvl="2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Oswald" panose="020B0604020202020204" charset="0"/>
                  <a:cs typeface="Oswald" panose="020B0604020202020204" charset="0"/>
                </a:rPr>
                <a:t>You have an obligation to ensure any third parties accessing FCI/CUI are protecting that data at the same level (e.g., SPRS 800-171 or CMMC LX) prior to allowing access</a:t>
              </a:r>
            </a:p>
            <a:p>
              <a:pPr marL="861060" lvl="2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Oswald" panose="020B0604020202020204" charset="0"/>
                  <a:cs typeface="Oswald" panose="020B0604020202020204" charset="0"/>
                </a:rPr>
                <a:t>You will need to have evidence (e.g., contracts, proof of conformance) to prove it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1813D7D-8E0B-4DB1-959D-54CEDB1E8C33}"/>
              </a:ext>
            </a:extLst>
          </p:cNvPr>
          <p:cNvGrpSpPr/>
          <p:nvPr/>
        </p:nvGrpSpPr>
        <p:grpSpPr>
          <a:xfrm>
            <a:off x="1579211" y="5308973"/>
            <a:ext cx="16480867" cy="4145893"/>
            <a:chOff x="-18198" y="-1665868"/>
            <a:chExt cx="13659561" cy="5527845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E41DD9C-55AB-4E7A-93D4-9DD783049FC6}"/>
                </a:ext>
              </a:extLst>
            </p:cNvPr>
            <p:cNvSpPr txBox="1"/>
            <p:nvPr/>
          </p:nvSpPr>
          <p:spPr>
            <a:xfrm>
              <a:off x="-18198" y="-1665868"/>
              <a:ext cx="1365291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dirty="0">
                  <a:latin typeface="Oswald" panose="020B0604020202020204" charset="0"/>
                  <a:cs typeface="Oswald" panose="020B0604020202020204" charset="0"/>
                </a:rPr>
                <a:t>CMMC MAY NOT BE ALL INCLUSIVE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892AB25-928D-48FC-9C56-8E0C1DCB89BF}"/>
                </a:ext>
              </a:extLst>
            </p:cNvPr>
            <p:cNvSpPr txBox="1"/>
            <p:nvPr/>
          </p:nvSpPr>
          <p:spPr>
            <a:xfrm>
              <a:off x="-11550" y="-1349695"/>
              <a:ext cx="13652913" cy="5211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effectLst/>
                <a:latin typeface="Oswald" panose="020B0604020202020204" charset="0"/>
                <a:cs typeface="Oswald" panose="020B0604020202020204" charset="0"/>
              </a:endParaRPr>
            </a:p>
            <a:p>
              <a:pPr marL="800100" lvl="1" indent="-342900" rtl="0" fontAlgn="base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How do other DFAR regulations/contractual obligations impact your CMMC efforts (</a:t>
              </a:r>
              <a:r>
                <a:rPr lang="en-US" sz="2000" b="0" i="0" u="none" strike="noStrike" dirty="0" err="1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e.g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, ITAR, NOFORN)?</a:t>
              </a:r>
            </a:p>
            <a:p>
              <a:pPr marL="1257300" lvl="2" indent="-342900" rtl="0" fontAlgn="base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Certain forms of CUI (e.g., CTI) can have additional requirements beyond CMMC Level 3. It is critical you review all your contracts to identify and document these requirements (Christian Doctrine)</a:t>
              </a:r>
            </a:p>
            <a:p>
              <a:pPr marL="1257300" lvl="2" indent="-342900" rtl="0" fontAlgn="base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endPara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endParaRPr>
            </a:p>
            <a:p>
              <a:pPr fontAlgn="base"/>
              <a:r>
                <a:rPr lang="en-US" sz="28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YOU NEED TO START ON CMMC EARLIER THAN YOU THINK</a:t>
              </a:r>
            </a:p>
            <a:p>
              <a:pPr marL="800100" lvl="1" indent="-342900" fontAlgn="base">
                <a:buFont typeface="Courier New" panose="02070309020205020404" pitchFamily="49" charset="0"/>
                <a:buChar char="o"/>
              </a:pP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Passing a CMMC Level 3 Audit will require evidence of “persistent and habitual” execution of practices/processes</a:t>
              </a:r>
            </a:p>
            <a:p>
              <a:pPr marL="1714500" lvl="3" indent="-342900" fontAlgn="base">
                <a:buFont typeface="Wingdings" panose="05000000000000000000" pitchFamily="2" charset="2"/>
                <a:buChar char="§"/>
              </a:pP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 	Prevailing interpretation is that you will need a 6 month “soak” phase</a:t>
              </a:r>
            </a:p>
            <a:p>
              <a:pPr marL="800100" lvl="1" indent="-342900" fontAlgn="base">
                <a:buFont typeface="Courier New" panose="02070309020205020404" pitchFamily="49" charset="0"/>
                <a:buChar char="o"/>
              </a:pP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Queue beginning/expected to form at key chokepoints (e.g., GCC high, Holy Twelve, RPO’s, C3PAOs)</a:t>
              </a:r>
            </a:p>
            <a:p>
              <a:pPr marL="800100" lvl="1" indent="-342900" fontAlgn="base">
                <a:buFont typeface="Courier New" panose="02070309020205020404" pitchFamily="49" charset="0"/>
                <a:buChar char="o"/>
              </a:pP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Some Gap Remediation takes time of note to deploy right (e.g., SIEM, MFA, etc.)</a:t>
              </a:r>
            </a:p>
            <a:p>
              <a:pPr rtl="0" fontAlgn="base">
                <a:spcBef>
                  <a:spcPts val="0"/>
                </a:spcBef>
                <a:spcAft>
                  <a:spcPts val="0"/>
                </a:spcAft>
              </a:pPr>
              <a:br>
                <a:rPr lang="en-US" sz="2000" b="0" dirty="0">
                  <a:effectLst/>
                  <a:latin typeface="Oswald" panose="020B0604020202020204" charset="0"/>
                  <a:cs typeface="Oswald" panose="020B0604020202020204" charset="0"/>
                </a:rPr>
              </a:br>
              <a:r>
                <a:rPr lang="en-US" sz="2800" b="0" i="0" u="none" strike="noStrike" dirty="0">
                  <a:solidFill>
                    <a:srgbClr val="000000"/>
                  </a:solidFill>
                  <a:effectLst/>
                  <a:latin typeface="Oswald" panose="020B0604020202020204" charset="0"/>
                  <a:cs typeface="Oswald" panose="020B0604020202020204" charset="0"/>
                </a:rPr>
                <a:t>NDA EVERYTHING (WHISTLE BLOWERS/ FCA IS A SCARY PROPOSITION)</a:t>
              </a: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CE923D9E-DE8D-481E-B08B-753FC5DBBB56}"/>
              </a:ext>
            </a:extLst>
          </p:cNvPr>
          <p:cNvSpPr txBox="1"/>
          <p:nvPr/>
        </p:nvSpPr>
        <p:spPr>
          <a:xfrm>
            <a:off x="2637020" y="8871584"/>
            <a:ext cx="11982406" cy="40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sz="2800">
              <a:latin typeface="Oswald" panose="020B0604020202020204" charset="0"/>
              <a:cs typeface="Oswald" panose="020B0604020202020204" charset="0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AE8473C-028B-42F9-B81E-4C04969BD8E6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999EEFBF-FE1D-4AB0-9B76-86E10995BAF3}"/>
              </a:ext>
            </a:extLst>
          </p:cNvPr>
          <p:cNvSpPr/>
          <p:nvPr/>
        </p:nvSpPr>
        <p:spPr>
          <a:xfrm>
            <a:off x="1028700" y="2534468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A485AB76-0B46-4781-A0D9-0C6883909614}"/>
              </a:ext>
            </a:extLst>
          </p:cNvPr>
          <p:cNvSpPr/>
          <p:nvPr/>
        </p:nvSpPr>
        <p:spPr>
          <a:xfrm>
            <a:off x="969313" y="5534335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42C713C9-4D7C-4134-845B-340ADE26AE8E}"/>
              </a:ext>
            </a:extLst>
          </p:cNvPr>
          <p:cNvSpPr/>
          <p:nvPr/>
        </p:nvSpPr>
        <p:spPr>
          <a:xfrm>
            <a:off x="1020980" y="9134137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47A03E-9013-4CE0-AD48-C5A07BDF0003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06704F91-0854-4B4E-8E1B-7D9414EB3186}"/>
              </a:ext>
            </a:extLst>
          </p:cNvPr>
          <p:cNvSpPr/>
          <p:nvPr/>
        </p:nvSpPr>
        <p:spPr>
          <a:xfrm>
            <a:off x="1038698" y="7153931"/>
            <a:ext cx="468648" cy="146213"/>
          </a:xfrm>
          <a:prstGeom prst="rect">
            <a:avLst/>
          </a:prstGeom>
          <a:solidFill>
            <a:srgbClr val="132D7D"/>
          </a:solidFill>
        </p:spPr>
      </p:sp>
      <p:pic>
        <p:nvPicPr>
          <p:cNvPr id="17" name="Picture 4" descr="Use links below to save image.">
            <a:extLst>
              <a:ext uri="{FF2B5EF4-FFF2-40B4-BE49-F238E27FC236}">
                <a16:creationId xmlns:a16="http://schemas.microsoft.com/office/drawing/2014/main" id="{976EBD8E-5FB3-4555-AC8B-11DDEE6D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704">
            <a:off x="14833044" y="8386995"/>
            <a:ext cx="4071997" cy="10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5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0AC8514-D242-4B70-AD90-44FC41B61040}"/>
              </a:ext>
            </a:extLst>
          </p:cNvPr>
          <p:cNvSpPr txBox="1"/>
          <p:nvPr/>
        </p:nvSpPr>
        <p:spPr>
          <a:xfrm>
            <a:off x="0" y="1076325"/>
            <a:ext cx="18455793" cy="80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000" dirty="0">
                <a:solidFill>
                  <a:srgbClr val="F05F2A"/>
                </a:solidFill>
                <a:latin typeface="Montserrat Classic Bold"/>
              </a:rPr>
              <a:t>Defense Co. (90+% DoD Revenue)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AE8473C-028B-42F9-B81E-4C04969BD8E6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2AF6D-7914-46B0-AB0D-08850307B105}"/>
              </a:ext>
            </a:extLst>
          </p:cNvPr>
          <p:cNvSpPr txBox="1"/>
          <p:nvPr/>
        </p:nvSpPr>
        <p:spPr>
          <a:xfrm>
            <a:off x="1695682" y="2533235"/>
            <a:ext cx="15925799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800-171 &amp; CMMC are a MASSIVE business risk that requires immediate attention</a:t>
            </a:r>
            <a:endParaRPr lang="en-US" sz="3200" b="0" dirty="0"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endParaRPr lang="en-US" sz="2800" b="0" i="0" u="none" strike="noStrike" dirty="0">
              <a:solidFill>
                <a:srgbClr val="000000"/>
              </a:solidFill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SPRS &amp; CMMC efforts are an “all hands on deck” exercise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800" i="0" u="none" strike="noStrike" dirty="0">
              <a:solidFill>
                <a:srgbClr val="000000"/>
              </a:solidFill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Revisit your understanding of current scope &amp; optimize your future scope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Intelligent enclaving to minimize scope and/or the number of SSPs required can speed certification and reduce implementation/operation costs (multiple locations/”products” can be challenging)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swald" panose="020B0604020202020204" charset="0"/>
              <a:cs typeface="Oswald" panose="020B0604020202020204" charset="0"/>
            </a:endParaRPr>
          </a:p>
          <a:p>
            <a:pPr lvl="1" rtl="0" fontAlgn="base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Generally, more 7012/800-171 conforming with internal infosec personnel so a 3rd party gap assess or a CMMC “readiness” assessment may provide max value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Technology changes of note (e.g., email/file sharing migration, MFA, SIEM) are more complex, time consuming, and expensive in larger orgs (start them yesterday)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3rd Party Risk Management is as much a key business issue as it is a security issue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What if key vendors cannot achieve 800-171 and/or CMMC conformance?</a:t>
            </a:r>
          </a:p>
          <a:p>
            <a:pPr marL="91440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  </a:t>
            </a:r>
            <a:endParaRPr lang="en-US" sz="2000" b="0" dirty="0">
              <a:effectLst/>
              <a:latin typeface="Oswald" panose="020B0604020202020204" charset="0"/>
              <a:cs typeface="Oswald" panose="020B0604020202020204" charset="0"/>
            </a:endParaRPr>
          </a:p>
          <a:p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endParaRPr lang="en-US" sz="2000" dirty="0">
              <a:latin typeface="Oswald" panose="020B0604020202020204" charset="0"/>
              <a:cs typeface="Oswald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4A9B4-483A-4D5F-931B-019F8594125D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360D6C75-E6B8-4DAB-85E7-BF0EA465364A}"/>
              </a:ext>
            </a:extLst>
          </p:cNvPr>
          <p:cNvSpPr/>
          <p:nvPr/>
        </p:nvSpPr>
        <p:spPr>
          <a:xfrm>
            <a:off x="1099536" y="4164932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25C4286D-F0AC-4FAC-BE50-BC4BAB39420C}"/>
              </a:ext>
            </a:extLst>
          </p:cNvPr>
          <p:cNvSpPr/>
          <p:nvPr/>
        </p:nvSpPr>
        <p:spPr>
          <a:xfrm>
            <a:off x="1099536" y="4963580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id="{A8A14265-0643-4F1F-8EB2-5267AA905EFF}"/>
              </a:ext>
            </a:extLst>
          </p:cNvPr>
          <p:cNvSpPr/>
          <p:nvPr/>
        </p:nvSpPr>
        <p:spPr>
          <a:xfrm>
            <a:off x="1095525" y="6411759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C06CFB52-DECC-4E7A-BC24-3FA38B53FE92}"/>
              </a:ext>
            </a:extLst>
          </p:cNvPr>
          <p:cNvSpPr/>
          <p:nvPr/>
        </p:nvSpPr>
        <p:spPr>
          <a:xfrm>
            <a:off x="1095525" y="7350156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E275CE1A-463C-4CC5-95A9-DA96C0DCE9FF}"/>
              </a:ext>
            </a:extLst>
          </p:cNvPr>
          <p:cNvSpPr/>
          <p:nvPr/>
        </p:nvSpPr>
        <p:spPr>
          <a:xfrm>
            <a:off x="1095525" y="8512373"/>
            <a:ext cx="468648" cy="146213"/>
          </a:xfrm>
          <a:prstGeom prst="rect">
            <a:avLst/>
          </a:prstGeom>
          <a:solidFill>
            <a:srgbClr val="132D7D"/>
          </a:solidFill>
        </p:spPr>
      </p:sp>
      <p:pic>
        <p:nvPicPr>
          <p:cNvPr id="14" name="Picture 4" descr="Use links below to save image.">
            <a:extLst>
              <a:ext uri="{FF2B5EF4-FFF2-40B4-BE49-F238E27FC236}">
                <a16:creationId xmlns:a16="http://schemas.microsoft.com/office/drawing/2014/main" id="{B66DB8C8-07A0-48C4-9B65-A3462DF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27">
            <a:off x="15393869" y="8532952"/>
            <a:ext cx="2782316" cy="9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8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0AC8514-D242-4B70-AD90-44FC41B61040}"/>
              </a:ext>
            </a:extLst>
          </p:cNvPr>
          <p:cNvSpPr txBox="1"/>
          <p:nvPr/>
        </p:nvSpPr>
        <p:spPr>
          <a:xfrm>
            <a:off x="0" y="1076325"/>
            <a:ext cx="18455793" cy="80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000" dirty="0">
                <a:solidFill>
                  <a:srgbClr val="F05F2A"/>
                </a:solidFill>
                <a:latin typeface="Montserrat Classic Bold"/>
              </a:rPr>
              <a:t>Services Inc. (~50% DoD Revenue)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AE8473C-028B-42F9-B81E-4C04969BD8E6}"/>
              </a:ext>
            </a:extLst>
          </p:cNvPr>
          <p:cNvSpPr/>
          <p:nvPr/>
        </p:nvSpPr>
        <p:spPr>
          <a:xfrm>
            <a:off x="15820047" y="-647334"/>
            <a:ext cx="2635746" cy="11203474"/>
          </a:xfrm>
          <a:prstGeom prst="rect">
            <a:avLst/>
          </a:prstGeom>
          <a:solidFill>
            <a:srgbClr val="132D7D">
              <a:alpha val="4705"/>
            </a:srgbClr>
          </a:solid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2AF6D-7914-46B0-AB0D-08850307B105}"/>
              </a:ext>
            </a:extLst>
          </p:cNvPr>
          <p:cNvSpPr txBox="1"/>
          <p:nvPr/>
        </p:nvSpPr>
        <p:spPr>
          <a:xfrm>
            <a:off x="1235242" y="2418066"/>
            <a:ext cx="17036716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800-171 &amp; CMMC are significant business risks requiring near immediate attention</a:t>
            </a:r>
            <a:endParaRPr lang="en-US" sz="3200" b="0" dirty="0">
              <a:effectLst/>
              <a:latin typeface="Oswald" panose="020B0604020202020204" charset="0"/>
              <a:cs typeface="Oswald" panose="020B0604020202020204" charset="0"/>
            </a:endParaRPr>
          </a:p>
          <a:p>
            <a:br>
              <a:rPr lang="en-US" sz="3200" dirty="0"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r>
              <a:rPr lang="en-US" sz="2000" dirty="0">
                <a:solidFill>
                  <a:srgbClr val="000000"/>
                </a:solidFill>
                <a:latin typeface="Oswald" panose="020B0604020202020204" charset="0"/>
                <a:cs typeface="Oswald" panose="020B0604020202020204" charset="0"/>
              </a:rPr>
              <a:t> Y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ou need a plan for SPRS and CMMC, ASAP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endParaRPr lang="en-US" sz="2000" b="0" dirty="0"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Generally less 7012 conforming with limited internal infosec personnel, likely best served by starting with scope determination &amp; Risk Assessment (keys to SSP)</a:t>
            </a: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endParaRPr lang="en-US" sz="2000" b="0" dirty="0"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Understand your current scope and optimize your future scope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Intelligent enclaving to minimize scope and/or the number of SSPs required can speed certification and reduce implementation/operation costs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i="0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Significant benefit to understand/differentiate/strategize security and attestation for both DIB and Commercial</a:t>
            </a:r>
          </a:p>
          <a:p>
            <a:pPr marL="1257300" lvl="2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0" i="0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Can operational efficiencies of your Information Security Program offset the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the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Oswald" panose="020B0604020202020204" charset="0"/>
                <a:cs typeface="Oswald" panose="020B0604020202020204" charset="0"/>
              </a:rPr>
              <a:t> increased cost of CMMC operational controls? Do you have other compliance obligations (e.g., CCPA, PCI-DSS)? Will commercial clients recognize CMMC L3 attestation or require ISO-27001?</a:t>
            </a:r>
          </a:p>
          <a:p>
            <a:pPr lvl="2" rtl="0" fontAlgn="base">
              <a:spcBef>
                <a:spcPts val="0"/>
              </a:spcBef>
              <a:spcAft>
                <a:spcPts val="0"/>
              </a:spcAft>
            </a:pPr>
            <a:endParaRPr lang="en-US" sz="2000" b="0" i="0" strike="noStrike" dirty="0">
              <a:solidFill>
                <a:srgbClr val="000000"/>
              </a:solidFill>
              <a:effectLst/>
              <a:latin typeface="Oswald" panose="020B0604020202020204" charset="0"/>
              <a:cs typeface="Oswald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likely you need technology changes of note (e.g., email/file sharing migration, MFA, SIEM) -- minimizing personnel &amp; systems in scope can pay notable dividends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b="0" i="0" u="sng" strike="noStrike" dirty="0">
              <a:solidFill>
                <a:srgbClr val="000000"/>
              </a:solidFill>
              <a:effectLst/>
              <a:latin typeface="Oswald" panose="020B0604020202020204" charset="0"/>
              <a:cs typeface="Oswald" panose="020B0604020202020204" charset="0"/>
            </a:endParaRPr>
          </a:p>
          <a:p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br>
              <a:rPr lang="en-US" sz="2000" b="0" dirty="0">
                <a:effectLst/>
                <a:latin typeface="Oswald" panose="020B0604020202020204" charset="0"/>
                <a:cs typeface="Oswald" panose="020B0604020202020204" charset="0"/>
              </a:rPr>
            </a:br>
            <a:endParaRPr lang="en-US" sz="2000" dirty="0">
              <a:latin typeface="Oswald" panose="020B0604020202020204" charset="0"/>
              <a:cs typeface="Oswald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4A9B4-483A-4D5F-931B-019F8594125D}"/>
              </a:ext>
            </a:extLst>
          </p:cNvPr>
          <p:cNvSpPr/>
          <p:nvPr/>
        </p:nvSpPr>
        <p:spPr>
          <a:xfrm>
            <a:off x="8021" y="2005"/>
            <a:ext cx="18288000" cy="10287000"/>
          </a:xfrm>
          <a:prstGeom prst="rect">
            <a:avLst/>
          </a:prstGeom>
          <a:noFill/>
          <a:ln w="57150">
            <a:solidFill>
              <a:srgbClr val="879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360D6C75-E6B8-4DAB-85E7-BF0EA465364A}"/>
              </a:ext>
            </a:extLst>
          </p:cNvPr>
          <p:cNvSpPr/>
          <p:nvPr/>
        </p:nvSpPr>
        <p:spPr>
          <a:xfrm>
            <a:off x="774680" y="4152900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25C4286D-F0AC-4FAC-BE50-BC4BAB39420C}"/>
              </a:ext>
            </a:extLst>
          </p:cNvPr>
          <p:cNvSpPr/>
          <p:nvPr/>
        </p:nvSpPr>
        <p:spPr>
          <a:xfrm>
            <a:off x="738520" y="5111674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id="{A8A14265-0643-4F1F-8EB2-5267AA905EFF}"/>
              </a:ext>
            </a:extLst>
          </p:cNvPr>
          <p:cNvSpPr/>
          <p:nvPr/>
        </p:nvSpPr>
        <p:spPr>
          <a:xfrm>
            <a:off x="672802" y="6013117"/>
            <a:ext cx="468648" cy="146213"/>
          </a:xfrm>
          <a:prstGeom prst="rect">
            <a:avLst/>
          </a:prstGeom>
          <a:solidFill>
            <a:srgbClr val="132D7D"/>
          </a:solidFill>
        </p:spPr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C06CFB52-DECC-4E7A-BC24-3FA38B53FE92}"/>
              </a:ext>
            </a:extLst>
          </p:cNvPr>
          <p:cNvSpPr/>
          <p:nvPr/>
        </p:nvSpPr>
        <p:spPr>
          <a:xfrm>
            <a:off x="672802" y="7810500"/>
            <a:ext cx="468648" cy="146213"/>
          </a:xfrm>
          <a:prstGeom prst="rect">
            <a:avLst/>
          </a:prstGeom>
          <a:solidFill>
            <a:srgbClr val="132D7D"/>
          </a:solidFill>
        </p:spPr>
      </p:sp>
      <p:pic>
        <p:nvPicPr>
          <p:cNvPr id="11" name="Picture 2" descr="Use links below to save image.">
            <a:extLst>
              <a:ext uri="{FF2B5EF4-FFF2-40B4-BE49-F238E27FC236}">
                <a16:creationId xmlns:a16="http://schemas.microsoft.com/office/drawing/2014/main" id="{42D69072-4039-4D63-97C6-E010656D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157">
            <a:off x="15350801" y="8723124"/>
            <a:ext cx="3588397" cy="7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1761</Words>
  <Application>Microsoft Office PowerPoint</Application>
  <PresentationFormat>Custom</PresentationFormat>
  <Paragraphs>266</Paragraphs>
  <Slides>21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Aharoni</vt:lpstr>
      <vt:lpstr>Lato</vt:lpstr>
      <vt:lpstr>Arial</vt:lpstr>
      <vt:lpstr>Calibri</vt:lpstr>
      <vt:lpstr>Tahoma</vt:lpstr>
      <vt:lpstr>Klavika Regular</vt:lpstr>
      <vt:lpstr>Oswald</vt:lpstr>
      <vt:lpstr>Montserrat Light</vt:lpstr>
      <vt:lpstr>Montserrat Light Bold</vt:lpstr>
      <vt:lpstr>Montserrat Classic Bold</vt:lpstr>
      <vt:lpstr>Montserrat Classic</vt:lpstr>
      <vt:lpstr>Wingdings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My Organization?</vt:lpstr>
      <vt:lpstr>Cybersecurity Maturity Model Certification Domains</vt:lpstr>
      <vt:lpstr>Systems + Policies + Processes = CMMC Compliance</vt:lpstr>
      <vt:lpstr>Two Leading Choices for Systems to Achieve CMMC L3</vt:lpstr>
      <vt:lpstr>CUI on Traditional Mail Servers </vt:lpstr>
      <vt:lpstr>End-to-end Encryption</vt:lpstr>
      <vt:lpstr>Eliminate Password Vulnerabilities with Keys </vt:lpstr>
      <vt:lpstr>Trusted Communities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CMMC is a Business Challenge</dc:title>
  <dc:creator>Orlee Berlove</dc:creator>
  <cp:lastModifiedBy>Orlee Berlove</cp:lastModifiedBy>
  <cp:revision>30</cp:revision>
  <dcterms:created xsi:type="dcterms:W3CDTF">2006-08-16T00:00:00Z</dcterms:created>
  <dcterms:modified xsi:type="dcterms:W3CDTF">2020-11-19T15:57:52Z</dcterms:modified>
  <dc:identifier>DAEN5nDgON0</dc:identifier>
</cp:coreProperties>
</file>