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73" y="57"/>
      </p:cViewPr>
      <p:guideLst>
        <p:guide orient="horz" pos="13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ab1ec3743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ab1ec3743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b1ec3743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b1ec3743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02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b1ec3743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b1ec3743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78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b1ec3743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b1ec3743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b1ec3743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b1ec3743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80b51acc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80b51acc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74dbec5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74dbec5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80b51acc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80b51acc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80b51acc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80b51acc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80b51acc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80b51acc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b1ec3743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b1ec3743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ised Title Only">
  <p:cSld name="Raised 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85800" y="205740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85800" y="46830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468303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48600" y="4822812"/>
            <a:ext cx="56742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All information in this presentation is confidential, belongs to RSI Security, and may not be shared with any third parties. </a:t>
            </a:r>
            <a:endParaRPr sz="13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266458" y="36949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Google Shape;7;p1" descr="RSI Logo 4113x2289 (1)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8732" y="262411"/>
            <a:ext cx="889549" cy="4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/>
        </p:nvSpPr>
        <p:spPr>
          <a:xfrm>
            <a:off x="127841" y="709436"/>
            <a:ext cx="1160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Our Success is in Securing Yours</a:t>
            </a:r>
            <a:endParaRPr sz="9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74775" y="204575"/>
            <a:ext cx="1495500" cy="10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146950" y="4793775"/>
            <a:ext cx="5741400" cy="2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59" name="Google Shape;59;p14"/>
          <p:cNvCxnSpPr/>
          <p:nvPr/>
        </p:nvCxnSpPr>
        <p:spPr>
          <a:xfrm>
            <a:off x="17585600" y="2738800"/>
            <a:ext cx="0" cy="51570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450" y="0"/>
            <a:ext cx="9250599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895150" y="5481100"/>
            <a:ext cx="2474700" cy="53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2043775" y="247650"/>
            <a:ext cx="74337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Launch Your</a:t>
            </a:r>
            <a:endParaRPr sz="4000" i="1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Compliance:</a:t>
            </a:r>
            <a:endParaRPr sz="5400" b="1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Guidance From an Upcoming C3PAO</a:t>
            </a:r>
            <a:endParaRPr sz="3000" b="1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043775" y="2207800"/>
            <a:ext cx="6976200" cy="1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Moderator:</a:t>
            </a:r>
            <a:r>
              <a:rPr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Casandra McMahon, Security Analyst, CMMC-AB RP, RSI Security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Panelists:</a:t>
            </a:r>
            <a:r>
              <a:rPr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Mohan Shamachar, Senior Security &amp; Privacy Advisor, CMMC-AB RP, RSI Security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Gregg Laroche, VP, Product Management, PreVeil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" name="Google Shape;64;p14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5183" y="4150916"/>
            <a:ext cx="985896" cy="54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3350" y="4126150"/>
            <a:ext cx="1479226" cy="5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2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9334" y="1895488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3770" y="1965962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387525" y="842028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</a:t>
            </a:r>
            <a:endParaRPr sz="30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" name="Google Shape;169;p22" descr="RSI Logo 4113x2289 (1).png">
            <a:extLst>
              <a:ext uri="{FF2B5EF4-FFF2-40B4-BE49-F238E27FC236}">
                <a16:creationId xmlns:a16="http://schemas.microsoft.com/office/drawing/2014/main" id="{A025562C-1440-4646-BC0C-871A29EFEA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5308" y="1895488"/>
            <a:ext cx="678090" cy="3774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253275-7E84-4ADC-B9CE-6C7A560913E7}"/>
              </a:ext>
            </a:extLst>
          </p:cNvPr>
          <p:cNvSpPr/>
          <p:nvPr/>
        </p:nvSpPr>
        <p:spPr>
          <a:xfrm>
            <a:off x="821633" y="2423162"/>
            <a:ext cx="1958009" cy="755374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D50579-3D44-4C7D-AB98-2CE840AD0256}"/>
              </a:ext>
            </a:extLst>
          </p:cNvPr>
          <p:cNvSpPr/>
          <p:nvPr/>
        </p:nvSpPr>
        <p:spPr>
          <a:xfrm>
            <a:off x="3290925" y="2423162"/>
            <a:ext cx="1956816" cy="755374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5BEA5-1366-43D9-B2E2-07F87F3EB5E5}"/>
              </a:ext>
            </a:extLst>
          </p:cNvPr>
          <p:cNvSpPr/>
          <p:nvPr/>
        </p:nvSpPr>
        <p:spPr>
          <a:xfrm>
            <a:off x="5693465" y="2423162"/>
            <a:ext cx="1956816" cy="755374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8417E-8A59-4E24-BF5C-B0CF267F768A}"/>
              </a:ext>
            </a:extLst>
          </p:cNvPr>
          <p:cNvSpPr txBox="1"/>
          <p:nvPr/>
        </p:nvSpPr>
        <p:spPr>
          <a:xfrm>
            <a:off x="821634" y="2543693"/>
            <a:ext cx="195800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Casandra McMahon</a:t>
            </a:r>
          </a:p>
          <a:p>
            <a:pPr algn="ctr"/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casandram@rsisecurity.com </a:t>
            </a:r>
          </a:p>
          <a:p>
            <a:pPr algn="ctr"/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672085-DEB7-4044-871A-39B435898DF4}"/>
              </a:ext>
            </a:extLst>
          </p:cNvPr>
          <p:cNvSpPr txBox="1"/>
          <p:nvPr/>
        </p:nvSpPr>
        <p:spPr>
          <a:xfrm>
            <a:off x="3262884" y="2603248"/>
            <a:ext cx="19904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Mohan Shamachar</a:t>
            </a:r>
          </a:p>
          <a:p>
            <a:pPr algn="ctr"/>
            <a:r>
              <a:rPr lang="en-US" sz="11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mohan@rsisecurity.com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0B9988-E99E-47FC-B305-35DC1934DCC9}"/>
              </a:ext>
            </a:extLst>
          </p:cNvPr>
          <p:cNvSpPr txBox="1"/>
          <p:nvPr/>
        </p:nvSpPr>
        <p:spPr>
          <a:xfrm>
            <a:off x="5693463" y="2597001"/>
            <a:ext cx="19568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Gregg Laroche</a:t>
            </a:r>
          </a:p>
          <a:p>
            <a:pPr algn="ctr"/>
            <a:r>
              <a:rPr lang="en-US" sz="11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gregg@preveil.com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4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descr="questions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78484" y="959825"/>
            <a:ext cx="3901918" cy="359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descr="RSI Logo 4113x2289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291460" y="2088537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Breakout</a:t>
            </a:r>
            <a:endParaRPr sz="30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84649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About RSI &amp; PreVeil 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9835075" y="4059950"/>
            <a:ext cx="1160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Our Success is in Securing Yours</a:t>
            </a:r>
            <a:endParaRPr sz="9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25600" y="2428625"/>
            <a:ext cx="38781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Encrypted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 email solution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Encrypted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file sharing solution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Protects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CUI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Fulfills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key CMMC requirements for Level 3+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Simple, Inexpensive, &amp; Secure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4" name="Google Shape;74;p15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601" y="1359475"/>
            <a:ext cx="2466401" cy="9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36" y="1289199"/>
            <a:ext cx="1667924" cy="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461025" y="2401650"/>
            <a:ext cx="38781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CMMC-AB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 Registered Provider Organization (RPO) 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Qualified Team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of CMMC-AB Registered Practitioners 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C3PAO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certification soon-to-be announced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14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•"/>
            </a:pP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Compliance frameworks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and cybersecurity</a:t>
            </a:r>
            <a:r>
              <a:rPr lang="en" sz="16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experts </a:t>
            </a: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0525" y="1364725"/>
            <a:ext cx="861650" cy="8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4925" y="1289200"/>
            <a:ext cx="933432" cy="99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00" y="0"/>
            <a:ext cx="91581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Meet Our Panelists 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838300" y="3136900"/>
            <a:ext cx="27954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D2232"/>
                </a:solidFill>
                <a:latin typeface="Proxima Nova"/>
                <a:ea typeface="Proxima Nova"/>
                <a:cs typeface="Proxima Nova"/>
                <a:sym typeface="Proxima Nova"/>
              </a:rPr>
              <a:t>Casandra McMahon </a:t>
            </a:r>
            <a:endParaRPr sz="1300" b="1">
              <a:solidFill>
                <a:srgbClr val="DD22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Security Analyst, RSI Security </a:t>
            </a:r>
            <a:endParaRPr sz="1200" i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CMMC-AB Registered Practitioner</a:t>
            </a:r>
            <a:endParaRPr sz="1200" b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Upcoming CP </a:t>
            </a:r>
            <a:endParaRPr sz="1200" b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3851" y="1302287"/>
            <a:ext cx="1456475" cy="1454700"/>
          </a:xfrm>
          <a:prstGeom prst="rect">
            <a:avLst/>
          </a:prstGeom>
          <a:noFill/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600" y="1301400"/>
            <a:ext cx="1456475" cy="1456475"/>
          </a:xfrm>
          <a:prstGeom prst="rect">
            <a:avLst/>
          </a:prstGeom>
          <a:noFill/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6"/>
          <p:cNvSpPr txBox="1"/>
          <p:nvPr/>
        </p:nvSpPr>
        <p:spPr>
          <a:xfrm>
            <a:off x="0" y="3136900"/>
            <a:ext cx="27954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D2232"/>
                </a:solidFill>
                <a:latin typeface="Proxima Nova"/>
                <a:ea typeface="Proxima Nova"/>
                <a:cs typeface="Proxima Nova"/>
                <a:sym typeface="Proxima Nova"/>
              </a:rPr>
              <a:t>Mohan Shamachar</a:t>
            </a:r>
            <a:endParaRPr sz="1300" b="1">
              <a:solidFill>
                <a:srgbClr val="DD22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Senior Security &amp; Privacy Advisor, RSI Security </a:t>
            </a:r>
            <a:endParaRPr sz="1200" i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CMMC-AB Registered Practitioner</a:t>
            </a:r>
            <a:endParaRPr sz="1200" b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Upcoming CP/CA </a:t>
            </a:r>
            <a:endParaRPr sz="1200" b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970300" y="3136900"/>
            <a:ext cx="27954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D2232"/>
                </a:solidFill>
                <a:latin typeface="Proxima Nova"/>
                <a:ea typeface="Proxima Nova"/>
                <a:cs typeface="Proxima Nova"/>
                <a:sym typeface="Proxima Nova"/>
              </a:rPr>
              <a:t>Gregg Laroche </a:t>
            </a:r>
            <a:endParaRPr sz="1300" b="1">
              <a:solidFill>
                <a:srgbClr val="DD22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VP Product Management, PreVeil </a:t>
            </a:r>
            <a:endParaRPr sz="1200" b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6825" y="2129750"/>
            <a:ext cx="827186" cy="8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9825" y="2129750"/>
            <a:ext cx="827186" cy="8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9">
            <a:alphaModFix/>
          </a:blip>
          <a:srcRect l="8667"/>
          <a:stretch/>
        </p:blipFill>
        <p:spPr>
          <a:xfrm>
            <a:off x="3639750" y="1302275"/>
            <a:ext cx="1456500" cy="1454700"/>
          </a:xfrm>
          <a:prstGeom prst="rect">
            <a:avLst/>
          </a:prstGeom>
          <a:noFill/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1377400" y="1010900"/>
            <a:ext cx="5565300" cy="3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9712" lvl="1" indent="-2270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Proxima Nova"/>
              <a:buChar char="•"/>
            </a:pPr>
            <a: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Implementation Timeline</a:t>
            </a:r>
          </a:p>
          <a:p>
            <a:pPr marL="127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</a:pPr>
            <a:endParaRPr sz="18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270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Proxima Nova"/>
              <a:buChar char="•"/>
            </a:pPr>
            <a: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Maturity vs Implementation</a:t>
            </a:r>
            <a:b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270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Proxima Nova"/>
              <a:buChar char="•"/>
            </a:pPr>
            <a: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Domains: Policies, Processes and Systems</a:t>
            </a:r>
            <a:b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270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Proxima Nova"/>
              <a:buChar char="•"/>
            </a:pPr>
            <a: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Assessment Process</a:t>
            </a:r>
            <a:b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270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Proxima Nova"/>
              <a:buChar char="•"/>
            </a:pPr>
            <a: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Audience Questions and Answers</a:t>
            </a:r>
          </a:p>
          <a:p>
            <a:pPr marL="127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</a:pPr>
            <a:endParaRPr lang="en" sz="18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270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Proxima Nova"/>
              <a:buChar char="•"/>
            </a:pPr>
            <a:r>
              <a:rPr lang="en" sz="1800" b="1" dirty="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Breakout Session</a:t>
            </a:r>
            <a:endParaRPr sz="18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b="1" dirty="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7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Webinar Agenda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4092675" y="1869313"/>
            <a:ext cx="4308300" cy="1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9712" lvl="1" indent="-2206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100"/>
              <a:buFont typeface="Proxima Nova"/>
              <a:buChar char="•"/>
            </a:pPr>
            <a:r>
              <a:rPr lang="en" sz="17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Crawl-Walk-Run approach</a:t>
            </a:r>
            <a:endParaRPr sz="170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39712" lvl="1" indent="-2206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2100"/>
              <a:buFont typeface="Proxima Nova"/>
              <a:buChar char="•"/>
            </a:pPr>
            <a:r>
              <a:rPr lang="en" sz="17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Gradual increase of contracts requiring CMMC certification by FY25</a:t>
            </a:r>
            <a:endParaRPr sz="170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b="1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18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Implementation Timeline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601" y="1869325"/>
            <a:ext cx="3241251" cy="21645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47625" dir="2700000" algn="bl" rotWithShape="0">
              <a:srgbClr val="404040">
                <a:alpha val="5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Maturity Model Levels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6">
            <a:alphaModFix/>
          </a:blip>
          <a:srcRect t="2075"/>
          <a:stretch/>
        </p:blipFill>
        <p:spPr>
          <a:xfrm>
            <a:off x="1411275" y="1124900"/>
            <a:ext cx="5737724" cy="355690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35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Domains: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049700" y="571800"/>
            <a:ext cx="4523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Policies, Processes, Systems</a:t>
            </a:r>
            <a:endParaRPr sz="23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45450" y="1551575"/>
            <a:ext cx="1360200" cy="6711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Control</a:t>
            </a:r>
            <a:endParaRPr sz="1100"/>
          </a:p>
        </p:txBody>
      </p:sp>
      <p:sp>
        <p:nvSpPr>
          <p:cNvPr id="135" name="Google Shape;135;p20"/>
          <p:cNvSpPr/>
          <p:nvPr/>
        </p:nvSpPr>
        <p:spPr>
          <a:xfrm>
            <a:off x="1659151" y="1551575"/>
            <a:ext cx="1360200" cy="67110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Asset Management</a:t>
            </a:r>
            <a:endParaRPr sz="1100"/>
          </a:p>
        </p:txBody>
      </p:sp>
      <p:sp>
        <p:nvSpPr>
          <p:cNvPr id="136" name="Google Shape;136;p20"/>
          <p:cNvSpPr/>
          <p:nvPr/>
        </p:nvSpPr>
        <p:spPr>
          <a:xfrm>
            <a:off x="3072851" y="1551575"/>
            <a:ext cx="1360200" cy="6711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Audit &amp; Accountability</a:t>
            </a:r>
            <a:endParaRPr sz="1100"/>
          </a:p>
        </p:txBody>
      </p:sp>
      <p:sp>
        <p:nvSpPr>
          <p:cNvPr id="137" name="Google Shape;137;p20"/>
          <p:cNvSpPr/>
          <p:nvPr/>
        </p:nvSpPr>
        <p:spPr>
          <a:xfrm>
            <a:off x="4486539" y="1551575"/>
            <a:ext cx="1360200" cy="67110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Awareness &amp; Training</a:t>
            </a:r>
            <a:endParaRPr sz="1100"/>
          </a:p>
        </p:txBody>
      </p:sp>
      <p:sp>
        <p:nvSpPr>
          <p:cNvPr id="138" name="Google Shape;138;p20"/>
          <p:cNvSpPr/>
          <p:nvPr/>
        </p:nvSpPr>
        <p:spPr>
          <a:xfrm>
            <a:off x="5900225" y="1551575"/>
            <a:ext cx="1360200" cy="6711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Configuration Management</a:t>
            </a:r>
            <a:endParaRPr sz="1100"/>
          </a:p>
        </p:txBody>
      </p:sp>
      <p:sp>
        <p:nvSpPr>
          <p:cNvPr id="139" name="Google Shape;139;p20"/>
          <p:cNvSpPr/>
          <p:nvPr/>
        </p:nvSpPr>
        <p:spPr>
          <a:xfrm>
            <a:off x="245463" y="2288513"/>
            <a:ext cx="1360200" cy="6711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Identification &amp; Authentication</a:t>
            </a:r>
            <a:endParaRPr sz="1100"/>
          </a:p>
        </p:txBody>
      </p:sp>
      <p:sp>
        <p:nvSpPr>
          <p:cNvPr id="140" name="Google Shape;140;p20"/>
          <p:cNvSpPr/>
          <p:nvPr/>
        </p:nvSpPr>
        <p:spPr>
          <a:xfrm>
            <a:off x="1659163" y="2288513"/>
            <a:ext cx="1360200" cy="6711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Incident Response</a:t>
            </a:r>
            <a:endParaRPr sz="1100"/>
          </a:p>
        </p:txBody>
      </p:sp>
      <p:sp>
        <p:nvSpPr>
          <p:cNvPr id="141" name="Google Shape;141;p20"/>
          <p:cNvSpPr/>
          <p:nvPr/>
        </p:nvSpPr>
        <p:spPr>
          <a:xfrm>
            <a:off x="3072864" y="2288513"/>
            <a:ext cx="1360200" cy="6711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 sz="1100"/>
          </a:p>
        </p:txBody>
      </p:sp>
      <p:sp>
        <p:nvSpPr>
          <p:cNvPr id="142" name="Google Shape;142;p20"/>
          <p:cNvSpPr/>
          <p:nvPr/>
        </p:nvSpPr>
        <p:spPr>
          <a:xfrm>
            <a:off x="4486552" y="2288516"/>
            <a:ext cx="1360200" cy="6711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 Protection</a:t>
            </a:r>
            <a:endParaRPr sz="1100"/>
          </a:p>
        </p:txBody>
      </p:sp>
      <p:sp>
        <p:nvSpPr>
          <p:cNvPr id="143" name="Google Shape;143;p20"/>
          <p:cNvSpPr/>
          <p:nvPr/>
        </p:nvSpPr>
        <p:spPr>
          <a:xfrm>
            <a:off x="5900237" y="2288513"/>
            <a:ext cx="1360200" cy="6711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 Security</a:t>
            </a:r>
            <a:endParaRPr sz="1100"/>
          </a:p>
        </p:txBody>
      </p:sp>
      <p:sp>
        <p:nvSpPr>
          <p:cNvPr id="144" name="Google Shape;144;p20"/>
          <p:cNvSpPr/>
          <p:nvPr/>
        </p:nvSpPr>
        <p:spPr>
          <a:xfrm>
            <a:off x="245463" y="3025477"/>
            <a:ext cx="1360200" cy="6711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Protection</a:t>
            </a:r>
            <a:endParaRPr sz="1100"/>
          </a:p>
        </p:txBody>
      </p:sp>
      <p:sp>
        <p:nvSpPr>
          <p:cNvPr id="145" name="Google Shape;145;p20"/>
          <p:cNvSpPr/>
          <p:nvPr/>
        </p:nvSpPr>
        <p:spPr>
          <a:xfrm>
            <a:off x="1659163" y="3025477"/>
            <a:ext cx="1360200" cy="6711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1100"/>
          </a:p>
        </p:txBody>
      </p:sp>
      <p:sp>
        <p:nvSpPr>
          <p:cNvPr id="146" name="Google Shape;146;p20"/>
          <p:cNvSpPr/>
          <p:nvPr/>
        </p:nvSpPr>
        <p:spPr>
          <a:xfrm>
            <a:off x="3072864" y="3025477"/>
            <a:ext cx="1360200" cy="6711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Risk Management</a:t>
            </a:r>
            <a:endParaRPr sz="1100"/>
          </a:p>
        </p:txBody>
      </p:sp>
      <p:sp>
        <p:nvSpPr>
          <p:cNvPr id="147" name="Google Shape;147;p20"/>
          <p:cNvSpPr/>
          <p:nvPr/>
        </p:nvSpPr>
        <p:spPr>
          <a:xfrm>
            <a:off x="4486552" y="3025482"/>
            <a:ext cx="1360200" cy="6711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Security Assessment</a:t>
            </a:r>
            <a:endParaRPr sz="1100"/>
          </a:p>
        </p:txBody>
      </p:sp>
      <p:sp>
        <p:nvSpPr>
          <p:cNvPr id="148" name="Google Shape;148;p20"/>
          <p:cNvSpPr/>
          <p:nvPr/>
        </p:nvSpPr>
        <p:spPr>
          <a:xfrm>
            <a:off x="5900237" y="3025477"/>
            <a:ext cx="1360200" cy="6711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Situational Awareness</a:t>
            </a:r>
            <a:endParaRPr sz="1100"/>
          </a:p>
        </p:txBody>
      </p:sp>
      <p:sp>
        <p:nvSpPr>
          <p:cNvPr id="149" name="Google Shape;149;p20"/>
          <p:cNvSpPr/>
          <p:nvPr/>
        </p:nvSpPr>
        <p:spPr>
          <a:xfrm>
            <a:off x="1659188" y="3762425"/>
            <a:ext cx="1360200" cy="6327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 &amp; Communications Protection</a:t>
            </a:r>
            <a:endParaRPr sz="1100"/>
          </a:p>
        </p:txBody>
      </p:sp>
      <p:sp>
        <p:nvSpPr>
          <p:cNvPr id="150" name="Google Shape;150;p20"/>
          <p:cNvSpPr/>
          <p:nvPr/>
        </p:nvSpPr>
        <p:spPr>
          <a:xfrm>
            <a:off x="4486512" y="3762425"/>
            <a:ext cx="1360200" cy="6327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 &amp;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nformation Integrity</a:t>
            </a:r>
            <a:endParaRPr sz="1100"/>
          </a:p>
        </p:txBody>
      </p:sp>
      <p:sp>
        <p:nvSpPr>
          <p:cNvPr id="151" name="Google Shape;151;p20"/>
          <p:cNvSpPr/>
          <p:nvPr/>
        </p:nvSpPr>
        <p:spPr>
          <a:xfrm>
            <a:off x="7456184" y="1680153"/>
            <a:ext cx="1124132" cy="54864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Mostly Systems</a:t>
            </a:r>
            <a:endParaRPr sz="900" dirty="0"/>
          </a:p>
        </p:txBody>
      </p:sp>
      <p:sp>
        <p:nvSpPr>
          <p:cNvPr id="152" name="Google Shape;152;p20"/>
          <p:cNvSpPr/>
          <p:nvPr/>
        </p:nvSpPr>
        <p:spPr>
          <a:xfrm>
            <a:off x="7456184" y="2400153"/>
            <a:ext cx="1124132" cy="54864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Systems &amp; Processes</a:t>
            </a:r>
            <a:endParaRPr sz="900" dirty="0"/>
          </a:p>
        </p:txBody>
      </p:sp>
      <p:sp>
        <p:nvSpPr>
          <p:cNvPr id="153" name="Google Shape;153;p20"/>
          <p:cNvSpPr/>
          <p:nvPr/>
        </p:nvSpPr>
        <p:spPr>
          <a:xfrm>
            <a:off x="7456184" y="3114067"/>
            <a:ext cx="1124132" cy="547343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Mostly Policies &amp; Processes</a:t>
            </a:r>
            <a:endParaRPr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 descr="RSI Logo 4113x2289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CMMC Assessment Timeline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2800" y="962850"/>
            <a:ext cx="5360476" cy="399195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47625" dir="27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" y="0"/>
            <a:ext cx="9115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descr="questions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78484" y="959825"/>
            <a:ext cx="3901918" cy="359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descr="RSI Logo 4113x2289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5907" y="245634"/>
            <a:ext cx="678090" cy="3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3401" y="228600"/>
            <a:ext cx="1017404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386999" y="159550"/>
            <a:ext cx="6084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Questions?</a:t>
            </a:r>
            <a:endParaRPr sz="30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1825" y="1076325"/>
            <a:ext cx="3174729" cy="297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9448" y="1213948"/>
            <a:ext cx="3174729" cy="297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7072" y="1351571"/>
            <a:ext cx="3174729" cy="2972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275</Words>
  <Application>Microsoft Office PowerPoint</Application>
  <PresentationFormat>On-screen Show (16:9)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Tahoma</vt:lpstr>
      <vt:lpstr>Calibri</vt:lpstr>
      <vt:lpstr>Proxima Nova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Orlee Berlove</dc:creator>
  <cp:lastModifiedBy>Orlee Berlove</cp:lastModifiedBy>
  <cp:revision>9</cp:revision>
  <dcterms:modified xsi:type="dcterms:W3CDTF">2021-03-18T19:03:05Z</dcterms:modified>
</cp:coreProperties>
</file>