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9"/>
  </p:notesMasterIdLst>
  <p:sldIdLst>
    <p:sldId id="262" r:id="rId3"/>
    <p:sldId id="285" r:id="rId4"/>
    <p:sldId id="286" r:id="rId5"/>
    <p:sldId id="287" r:id="rId6"/>
    <p:sldId id="264" r:id="rId7"/>
    <p:sldId id="280" r:id="rId8"/>
    <p:sldId id="265" r:id="rId9"/>
    <p:sldId id="279" r:id="rId10"/>
    <p:sldId id="269" r:id="rId11"/>
    <p:sldId id="271" r:id="rId12"/>
    <p:sldId id="272" r:id="rId13"/>
    <p:sldId id="273" r:id="rId14"/>
    <p:sldId id="289" r:id="rId15"/>
    <p:sldId id="284" r:id="rId16"/>
    <p:sldId id="275" r:id="rId17"/>
    <p:sldId id="288" r:id="rId18"/>
  </p:sldIdLst>
  <p:sldSz cx="12192000" cy="6858000"/>
  <p:notesSz cx="7102475" cy="93884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lavika Bd" panose="02000803050000020004" pitchFamily="50" charset="0"/>
      <p:bold r:id="rId24"/>
      <p:boldItalic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2yjqOk7praDrMO9QOzuCmGg9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7"/>
    <a:srgbClr val="004AAD"/>
    <a:srgbClr val="EFA331"/>
    <a:srgbClr val="039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9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0313df0d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0313df0d2_0_15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8" name="Google Shape;178;gc0313df0d2_0_15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0313df0d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0313df0d2_0_5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6" name="Google Shape;196;gc0313df0d2_0_5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0313df0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0313df0d2_0_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4" name="Google Shape;204;gc0313df0d2_0_1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0313df0d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0313df0d2_0_6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6" name="Google Shape;236;gc0313df0d2_0_6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0313df0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0313df0d2_0_8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3" name="Google Shape;253;gc0313df0d2_0_8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0313df0d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0313df0d2_0_10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2" name="Google Shape;262;gc0313df0d2_0_10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0313df0d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c0313df0d2_0_1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1" name="Google Shape;271;gc0313df0d2_0_11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0313df0d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0313df0d2_0_13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90" name="Google Shape;290;gc0313df0d2_0_13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34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5F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ised Title Only">
  <p:cSld name="Raised 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5F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51816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6172200" y="2743200"/>
            <a:ext cx="51816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5F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51577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914400" y="3482787"/>
            <a:ext cx="5157787" cy="27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3"/>
          </p:nvPr>
        </p:nvSpPr>
        <p:spPr>
          <a:xfrm>
            <a:off x="6225988" y="2743200"/>
            <a:ext cx="5183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4"/>
          </p:nvPr>
        </p:nvSpPr>
        <p:spPr>
          <a:xfrm>
            <a:off x="6225988" y="3482787"/>
            <a:ext cx="5183188" cy="270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/>
          <p:nvPr/>
        </p:nvSpPr>
        <p:spPr>
          <a:xfrm>
            <a:off x="10720379" y="6087101"/>
            <a:ext cx="1361500" cy="6407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+ Image">
  <p:cSld name="Text +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914400" y="1188720"/>
            <a:ext cx="4946073" cy="144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5F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4946073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ayout">
  <p:cSld name="Chart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>
            <a:spLocks noGrp="1"/>
          </p:cNvSpPr>
          <p:nvPr>
            <p:ph type="chart" idx="2"/>
          </p:nvPr>
        </p:nvSpPr>
        <p:spPr>
          <a:xfrm>
            <a:off x="914400" y="548640"/>
            <a:ext cx="10424160" cy="5303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914400" y="6300788"/>
            <a:ext cx="63658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3"/>
          </p:nvPr>
        </p:nvSpPr>
        <p:spPr>
          <a:xfrm>
            <a:off x="4572000" y="6301050"/>
            <a:ext cx="3048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914400" y="1188720"/>
            <a:ext cx="10058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5000"/>
              <a:buFont typeface="Arial"/>
              <a:buNone/>
              <a:defRPr sz="5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424543" y="1188720"/>
            <a:ext cx="489857" cy="60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5000"/>
              <a:buFont typeface="Arial"/>
              <a:buNone/>
              <a:defRPr sz="5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ff / Investors">
  <p:cSld name="Staff / Investor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914400" y="4982845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2000"/>
              <a:buNone/>
              <a:defRPr sz="2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914400" y="5364481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pic" idx="3"/>
          </p:nvPr>
        </p:nvSpPr>
        <p:spPr>
          <a:xfrm>
            <a:off x="914400" y="2499360"/>
            <a:ext cx="2286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3611880" y="4982845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2000"/>
              <a:buNone/>
              <a:defRPr sz="2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5"/>
          </p:nvPr>
        </p:nvSpPr>
        <p:spPr>
          <a:xfrm>
            <a:off x="3611880" y="5364481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6"/>
          </p:nvPr>
        </p:nvSpPr>
        <p:spPr>
          <a:xfrm>
            <a:off x="3606800" y="2499360"/>
            <a:ext cx="2286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7"/>
          </p:nvPr>
        </p:nvSpPr>
        <p:spPr>
          <a:xfrm>
            <a:off x="6294120" y="4982845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2000"/>
              <a:buNone/>
              <a:defRPr sz="2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8"/>
          </p:nvPr>
        </p:nvSpPr>
        <p:spPr>
          <a:xfrm>
            <a:off x="6294120" y="5364481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>
            <a:spLocks noGrp="1"/>
          </p:cNvSpPr>
          <p:nvPr>
            <p:ph type="pic" idx="9"/>
          </p:nvPr>
        </p:nvSpPr>
        <p:spPr>
          <a:xfrm>
            <a:off x="6299200" y="2499360"/>
            <a:ext cx="2286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3"/>
          </p:nvPr>
        </p:nvSpPr>
        <p:spPr>
          <a:xfrm>
            <a:off x="8991600" y="4982845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2000"/>
              <a:buNone/>
              <a:defRPr sz="2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4"/>
          </p:nvPr>
        </p:nvSpPr>
        <p:spPr>
          <a:xfrm>
            <a:off x="8991600" y="5364481"/>
            <a:ext cx="2286000" cy="36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None/>
              <a:defRPr sz="2000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pic" idx="15"/>
          </p:nvPr>
        </p:nvSpPr>
        <p:spPr>
          <a:xfrm>
            <a:off x="8991600" y="2499360"/>
            <a:ext cx="2286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6"/>
          </p:nvPr>
        </p:nvSpPr>
        <p:spPr>
          <a:xfrm>
            <a:off x="914400" y="118872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5F2A"/>
              </a:buClr>
              <a:buSzPts val="5000"/>
              <a:buNone/>
              <a:defRPr sz="5000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5F2A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F05F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10515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72800" y="6244044"/>
            <a:ext cx="897053" cy="34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4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3504" y="3012141"/>
            <a:ext cx="3204992" cy="123712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/>
        </p:nvSpPr>
        <p:spPr>
          <a:xfrm>
            <a:off x="4572000" y="6301050"/>
            <a:ext cx="3048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CONFIDENTIAL + PROPRIETARY</a:t>
            </a:r>
            <a:endParaRPr sz="1200" b="1" i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njeev@preve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DE6661-9495-4842-8A3C-A24A0E4F32E7}"/>
              </a:ext>
            </a:extLst>
          </p:cNvPr>
          <p:cNvSpPr/>
          <p:nvPr/>
        </p:nvSpPr>
        <p:spPr>
          <a:xfrm>
            <a:off x="366446" y="248856"/>
            <a:ext cx="11459110" cy="6360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Google Shape;180;gc0313df0d2_0_154"/>
          <p:cNvSpPr txBox="1">
            <a:spLocks noGrp="1"/>
          </p:cNvSpPr>
          <p:nvPr>
            <p:ph type="title"/>
          </p:nvPr>
        </p:nvSpPr>
        <p:spPr>
          <a:xfrm>
            <a:off x="0" y="1188720"/>
            <a:ext cx="12192000" cy="9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Klavika Bd" panose="02000803050000020004" pitchFamily="50" charset="0"/>
              </a:rPr>
              <a:t>Building a Winning Cybersecurity Program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3600" dirty="0">
                <a:solidFill>
                  <a:schemeClr val="bg1"/>
                </a:solidFill>
                <a:latin typeface="Klavika Bd" panose="02000803050000020004" pitchFamily="50" charset="0"/>
              </a:rPr>
              <a:t>How to maximize your CMMC investment</a:t>
            </a:r>
            <a:endParaRPr sz="4000" dirty="0">
              <a:solidFill>
                <a:schemeClr val="bg1"/>
              </a:solidFill>
              <a:latin typeface="Klavika Bd" panose="02000803050000020004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6E940-B1F5-443C-B482-65AB2E4333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7552" y="3364819"/>
            <a:ext cx="2689795" cy="1171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6D4CC-5416-40ED-A92D-8F777A32E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179" y="3505606"/>
            <a:ext cx="2450387" cy="889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D3E11-47D8-41DE-8F36-83C9AD477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059" y="1579195"/>
            <a:ext cx="6004391" cy="4639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423F7D-C248-41EE-B197-0DECAB343D75}"/>
              </a:ext>
            </a:extLst>
          </p:cNvPr>
          <p:cNvSpPr txBox="1"/>
          <p:nvPr/>
        </p:nvSpPr>
        <p:spPr>
          <a:xfrm>
            <a:off x="683342" y="5443827"/>
            <a:ext cx="1082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lavika Bd" panose="02000803050000020004" pitchFamily="50" charset="0"/>
              </a:rPr>
              <a:t>March 9, 2021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74EFD6-57CD-4A63-BD96-E7253D537770}"/>
              </a:ext>
            </a:extLst>
          </p:cNvPr>
          <p:cNvCxnSpPr/>
          <p:nvPr/>
        </p:nvCxnSpPr>
        <p:spPr>
          <a:xfrm>
            <a:off x="3424538" y="4961071"/>
            <a:ext cx="55248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7D627-6394-438E-A286-BF4C62B8F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841333-E766-47FD-8658-4B70BF1894A8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4C94-A703-48AA-BDA6-339A54F27D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Google Shape;255;gc0313df0d2_0_89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lvl="0" indent="-3196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487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Executing the POA&amp;M ​</a:t>
            </a:r>
            <a:endParaRPr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60400" lvl="0" indent="-3196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487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Closing the GAPs​</a:t>
            </a:r>
            <a:endParaRPr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60400" lvl="0" indent="-3196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487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Implementing new​;</a:t>
            </a:r>
            <a:endParaRPr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96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487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Procedures​​</a:t>
            </a:r>
            <a:endParaRPr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96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487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Training​</a:t>
            </a:r>
          </a:p>
          <a:p>
            <a:pPr marL="965200" indent="-31964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9487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Tools​</a:t>
            </a:r>
            <a:endParaRPr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endParaRPr lang="en-US"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​This can be completed in-house or outsourced to a company like Simple Helix.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Google Shape;258;gc0313df0d2_0_8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2CEB98-58B0-4F70-B980-4803AE2399CE}"/>
              </a:ext>
            </a:extLst>
          </p:cNvPr>
          <p:cNvGrpSpPr/>
          <p:nvPr/>
        </p:nvGrpSpPr>
        <p:grpSpPr>
          <a:xfrm>
            <a:off x="6981125" y="1239986"/>
            <a:ext cx="3339101" cy="1619198"/>
            <a:chOff x="6170347" y="1195604"/>
            <a:chExt cx="3339101" cy="16191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E29374-9F2C-4CFA-BB2E-8335EA4F8114}"/>
                </a:ext>
              </a:extLst>
            </p:cNvPr>
            <p:cNvGrpSpPr/>
            <p:nvPr/>
          </p:nvGrpSpPr>
          <p:grpSpPr>
            <a:xfrm>
              <a:off x="6170347" y="1195604"/>
              <a:ext cx="3339101" cy="1488195"/>
              <a:chOff x="5634614" y="2004844"/>
              <a:chExt cx="3339101" cy="148819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5592A25-D474-43B1-8F53-02BE588E0287}"/>
                  </a:ext>
                </a:extLst>
              </p:cNvPr>
              <p:cNvGrpSpPr/>
              <p:nvPr/>
            </p:nvGrpSpPr>
            <p:grpSpPr>
              <a:xfrm>
                <a:off x="5634614" y="2619735"/>
                <a:ext cx="3339101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72CB92E-FBE9-43D2-8E77-114403A7DBE4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8FEF6B1-3147-4A30-A946-7EE49BF2FFA8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D19CA8A-C841-4E21-B087-F3934E7D3E37}"/>
                  </a:ext>
                </a:extLst>
              </p:cNvPr>
              <p:cNvGrpSpPr/>
              <p:nvPr/>
            </p:nvGrpSpPr>
            <p:grpSpPr>
              <a:xfrm>
                <a:off x="5710814" y="2004844"/>
                <a:ext cx="3200400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D56E578-6CA8-487F-9E07-B8C17C986B6F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0E6971-EDC1-4CC5-B7C3-CADE466F8383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395BA9-B9DF-4799-B116-885291956FB1}"/>
                </a:ext>
              </a:extLst>
            </p:cNvPr>
            <p:cNvSpPr txBox="1"/>
            <p:nvPr/>
          </p:nvSpPr>
          <p:spPr>
            <a:xfrm>
              <a:off x="6284828" y="2230027"/>
              <a:ext cx="30550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Klavika Bd" panose="02000803050000020004" pitchFamily="50" charset="0"/>
                </a:rPr>
                <a:t>BASELINING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47C828A-9210-435B-A530-D7A65915049A}"/>
              </a:ext>
            </a:extLst>
          </p:cNvPr>
          <p:cNvSpPr txBox="1"/>
          <p:nvPr/>
        </p:nvSpPr>
        <p:spPr>
          <a:xfrm>
            <a:off x="5941760" y="806606"/>
            <a:ext cx="638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lavika Bd" panose="02000803050000020004" pitchFamily="50" charset="0"/>
              </a:rPr>
              <a:t>IMPLEMENTATION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FDE42-439B-41A5-B14C-DF0FE3C0BECE}"/>
              </a:ext>
            </a:extLst>
          </p:cNvPr>
          <p:cNvSpPr txBox="1"/>
          <p:nvPr/>
        </p:nvSpPr>
        <p:spPr>
          <a:xfrm>
            <a:off x="1568446" y="696802"/>
            <a:ext cx="442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6D37"/>
                </a:solidFill>
                <a:latin typeface="Klavika Bd" panose="02000803050000020004" pitchFamily="50" charset="0"/>
              </a:rPr>
              <a:t>STEP 2: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52B9E-7F6C-4BFE-8069-239CB52C5625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1F937-CBFC-42EC-BFBE-12AFCC397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Google Shape;264;gc0313df0d2_0_101"/>
          <p:cNvSpPr txBox="1"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Monitoring 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604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Training​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Company culture will change​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604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Operate per the SSP​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604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Resolving Issues​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Take time to work through SSP and adjust accordingly​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152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This must be done by the contractor with sporadic involvement from outsourced service companies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Google Shape;267;gc0313df0d2_0_10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4A86C-591A-4988-9328-AC68A6118D1D}"/>
              </a:ext>
            </a:extLst>
          </p:cNvPr>
          <p:cNvSpPr txBox="1"/>
          <p:nvPr/>
        </p:nvSpPr>
        <p:spPr>
          <a:xfrm>
            <a:off x="6020265" y="773333"/>
            <a:ext cx="2644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Klavika Bd" panose="02000803050000020004" pitchFamily="50" charset="0"/>
              </a:rPr>
              <a:t>ENACT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B08B48-B535-4A8B-A89F-A3FE145BACAB}"/>
              </a:ext>
            </a:extLst>
          </p:cNvPr>
          <p:cNvSpPr txBox="1"/>
          <p:nvPr/>
        </p:nvSpPr>
        <p:spPr>
          <a:xfrm>
            <a:off x="1348464" y="685323"/>
            <a:ext cx="488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6D37"/>
                </a:solidFill>
                <a:latin typeface="Klavika Bd" panose="02000803050000020004" pitchFamily="50" charset="0"/>
              </a:rPr>
              <a:t>STEP 3: </a:t>
            </a:r>
            <a:endParaRPr lang="en-US" sz="3200" dirty="0">
              <a:solidFill>
                <a:srgbClr val="FF6D37"/>
              </a:solidFill>
              <a:latin typeface="Klavika Bd" panose="02000803050000020004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B618C3-CC17-4117-8679-79F1EC5307F5}"/>
              </a:ext>
            </a:extLst>
          </p:cNvPr>
          <p:cNvGrpSpPr/>
          <p:nvPr/>
        </p:nvGrpSpPr>
        <p:grpSpPr>
          <a:xfrm>
            <a:off x="5428324" y="1251030"/>
            <a:ext cx="4370521" cy="2276204"/>
            <a:chOff x="6098492" y="1167375"/>
            <a:chExt cx="4370521" cy="22762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CBF1AF-39EE-4D50-AA40-ACE7969FF700}"/>
                </a:ext>
              </a:extLst>
            </p:cNvPr>
            <p:cNvGrpSpPr/>
            <p:nvPr/>
          </p:nvGrpSpPr>
          <p:grpSpPr>
            <a:xfrm>
              <a:off x="6233621" y="1167375"/>
              <a:ext cx="3339101" cy="2137425"/>
              <a:chOff x="5930901" y="1060485"/>
              <a:chExt cx="3339101" cy="21374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8A9BA81-A50E-4CFD-999E-9F394C842610}"/>
                  </a:ext>
                </a:extLst>
              </p:cNvPr>
              <p:cNvGrpSpPr/>
              <p:nvPr/>
            </p:nvGrpSpPr>
            <p:grpSpPr>
              <a:xfrm>
                <a:off x="5930901" y="2324606"/>
                <a:ext cx="3339101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3CAD126-11EA-4093-867C-5F7D188E8EBE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58E5426-669F-4881-96F6-A07E6D581CC6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705A265-8B50-499E-8716-2BAECA56151C}"/>
                  </a:ext>
                </a:extLst>
              </p:cNvPr>
              <p:cNvGrpSpPr/>
              <p:nvPr/>
            </p:nvGrpSpPr>
            <p:grpSpPr>
              <a:xfrm>
                <a:off x="6007101" y="1702850"/>
                <a:ext cx="3200400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A407170-EEC9-45C1-8391-2BAEB64CE910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1B04D4E-C9EB-4F72-847C-DA6AAF6863F9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6C97DB3-B03F-4E3D-9897-AEF1C4B9A053}"/>
                  </a:ext>
                </a:extLst>
              </p:cNvPr>
              <p:cNvGrpSpPr/>
              <p:nvPr/>
            </p:nvGrpSpPr>
            <p:grpSpPr>
              <a:xfrm>
                <a:off x="6083301" y="1060485"/>
                <a:ext cx="3063240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270C3B8-3554-42A5-B9E1-94793FF05155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C5C4AC4-0E06-4213-A925-A0610CD6E5C7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B43A4A-92DE-4267-94B4-81A3906D8841}"/>
                </a:ext>
              </a:extLst>
            </p:cNvPr>
            <p:cNvSpPr txBox="1"/>
            <p:nvPr/>
          </p:nvSpPr>
          <p:spPr>
            <a:xfrm>
              <a:off x="6098492" y="2858804"/>
              <a:ext cx="3518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Klavika Bd" panose="02000803050000020004" pitchFamily="50" charset="0"/>
                </a:rPr>
                <a:t>BASELINING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02822C-EC47-4A9D-8C4B-EF5FCC1CB76D}"/>
                </a:ext>
              </a:extLst>
            </p:cNvPr>
            <p:cNvSpPr txBox="1"/>
            <p:nvPr/>
          </p:nvSpPr>
          <p:spPr>
            <a:xfrm>
              <a:off x="6233306" y="2315406"/>
              <a:ext cx="4235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Klavika Bd" panose="02000803050000020004" pitchFamily="50" charset="0"/>
                </a:rPr>
                <a:t>IMPLEMENTATION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EC669E-6119-46F1-8966-E6599F4152D1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3C86C-43CE-4BFE-9878-B92989572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Google Shape;276;gc0313df0d2_0_11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FBE384-E0E6-479A-A5E7-D030342DA148}"/>
              </a:ext>
            </a:extLst>
          </p:cNvPr>
          <p:cNvSpPr txBox="1"/>
          <p:nvPr/>
        </p:nvSpPr>
        <p:spPr>
          <a:xfrm>
            <a:off x="6029205" y="809220"/>
            <a:ext cx="510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Klavika Bd" panose="02000803050000020004" pitchFamily="50" charset="0"/>
              </a:rPr>
              <a:t>ASSESSMENT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01451-B423-4F6C-857A-B88A0055191F}"/>
              </a:ext>
            </a:extLst>
          </p:cNvPr>
          <p:cNvSpPr txBox="1"/>
          <p:nvPr/>
        </p:nvSpPr>
        <p:spPr>
          <a:xfrm>
            <a:off x="1299394" y="658563"/>
            <a:ext cx="488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6D37"/>
                </a:solidFill>
                <a:latin typeface="Klavika Bd" panose="02000803050000020004" pitchFamily="50" charset="0"/>
              </a:rPr>
              <a:t>STEP 4: </a:t>
            </a:r>
            <a:endParaRPr lang="en-US" sz="3200" dirty="0">
              <a:solidFill>
                <a:srgbClr val="FF6D37"/>
              </a:solidFill>
              <a:latin typeface="Klavika Bd" panose="02000803050000020004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6F22B7-C905-461F-9323-2CE51AF74DF8}"/>
              </a:ext>
            </a:extLst>
          </p:cNvPr>
          <p:cNvGrpSpPr/>
          <p:nvPr/>
        </p:nvGrpSpPr>
        <p:grpSpPr>
          <a:xfrm>
            <a:off x="6703684" y="1280799"/>
            <a:ext cx="3454751" cy="2961936"/>
            <a:chOff x="6685842" y="1082286"/>
            <a:chExt cx="3454751" cy="29619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E9DCA2-D051-4A47-9878-A9FBB6B72942}"/>
                </a:ext>
              </a:extLst>
            </p:cNvPr>
            <p:cNvGrpSpPr/>
            <p:nvPr/>
          </p:nvGrpSpPr>
          <p:grpSpPr>
            <a:xfrm>
              <a:off x="6685842" y="1082286"/>
              <a:ext cx="3339101" cy="2794862"/>
              <a:chOff x="7159902" y="1702850"/>
              <a:chExt cx="3339101" cy="279486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BFA7E89-C921-4AB4-8A3D-30A32071F243}"/>
                  </a:ext>
                </a:extLst>
              </p:cNvPr>
              <p:cNvGrpSpPr/>
              <p:nvPr/>
            </p:nvGrpSpPr>
            <p:grpSpPr>
              <a:xfrm>
                <a:off x="7159902" y="3624408"/>
                <a:ext cx="3339101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5EECEFA-2A30-4515-80D6-D4D0DFFFA476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475187-5F1C-4741-A537-1D1760B6BFCC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1E4ED8B-17E9-4959-B22C-2D09B37BA6BC}"/>
                  </a:ext>
                </a:extLst>
              </p:cNvPr>
              <p:cNvGrpSpPr/>
              <p:nvPr/>
            </p:nvGrpSpPr>
            <p:grpSpPr>
              <a:xfrm>
                <a:off x="7236102" y="3002652"/>
                <a:ext cx="3200400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68A003B-50C1-4284-BD4A-3143BAC00146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8A25AA6-F53A-4928-8A42-4EBEE9CEFFAF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97AD66-FBD6-4EDD-BE85-57FE5AD525B7}"/>
                  </a:ext>
                </a:extLst>
              </p:cNvPr>
              <p:cNvGrpSpPr/>
              <p:nvPr/>
            </p:nvGrpSpPr>
            <p:grpSpPr>
              <a:xfrm>
                <a:off x="7312302" y="2360287"/>
                <a:ext cx="3063240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9B535E3-9356-4D03-9DAE-4E7DBE09ADE8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0BE08A1-7A7A-4F6E-A03E-EE21CD76973B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304B9B8-1D58-45EF-B25C-BBF22793E44D}"/>
                  </a:ext>
                </a:extLst>
              </p:cNvPr>
              <p:cNvGrpSpPr/>
              <p:nvPr/>
            </p:nvGrpSpPr>
            <p:grpSpPr>
              <a:xfrm>
                <a:off x="7388502" y="1702850"/>
                <a:ext cx="2926080" cy="873304"/>
                <a:chOff x="1176391" y="472611"/>
                <a:chExt cx="3339101" cy="873304"/>
              </a:xfrm>
              <a:scene3d>
                <a:camera prst="perspectiveRelaxed">
                  <a:rot lat="17400000" lon="0" rev="0"/>
                </a:camera>
                <a:lightRig rig="threePt" dir="t"/>
              </a:scene3d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4B9FD6E-CEBE-4A0E-B00A-FCE9EFED6C9C}"/>
                    </a:ext>
                  </a:extLst>
                </p:cNvPr>
                <p:cNvSpPr/>
                <p:nvPr/>
              </p:nvSpPr>
              <p:spPr>
                <a:xfrm>
                  <a:off x="1176391" y="472611"/>
                  <a:ext cx="3339101" cy="873304"/>
                </a:xfrm>
                <a:prstGeom prst="rect">
                  <a:avLst/>
                </a:prstGeom>
                <a:solidFill>
                  <a:srgbClr val="004AAD"/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A90FB93-7C34-455B-8CEC-8636A9E96373}"/>
                    </a:ext>
                  </a:extLst>
                </p:cNvPr>
                <p:cNvSpPr/>
                <p:nvPr/>
              </p:nvSpPr>
              <p:spPr>
                <a:xfrm>
                  <a:off x="1345941" y="472611"/>
                  <a:ext cx="3000000" cy="87330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p3d extrusionH="374650">
                  <a:bevelT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C2DA56-DBFD-4DBC-B981-2E987ED2C23B}"/>
                </a:ext>
              </a:extLst>
            </p:cNvPr>
            <p:cNvSpPr txBox="1"/>
            <p:nvPr/>
          </p:nvSpPr>
          <p:spPr>
            <a:xfrm>
              <a:off x="6735180" y="3459447"/>
              <a:ext cx="3289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Klavika Bd" panose="02000803050000020004" pitchFamily="50" charset="0"/>
                </a:rPr>
                <a:t>BASELINING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E7A41C-339E-4BE9-9A6C-9E79DA62B28C}"/>
                </a:ext>
              </a:extLst>
            </p:cNvPr>
            <p:cNvSpPr txBox="1"/>
            <p:nvPr/>
          </p:nvSpPr>
          <p:spPr>
            <a:xfrm>
              <a:off x="6699540" y="2849924"/>
              <a:ext cx="3441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Klavika Bd" panose="02000803050000020004" pitchFamily="50" charset="0"/>
                </a:rPr>
                <a:t>IMPLEMENTATION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2F8C52-60C6-4885-9687-5323F2770BAB}"/>
                </a:ext>
              </a:extLst>
            </p:cNvPr>
            <p:cNvSpPr txBox="1"/>
            <p:nvPr/>
          </p:nvSpPr>
          <p:spPr>
            <a:xfrm>
              <a:off x="6821864" y="2236782"/>
              <a:ext cx="314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Klavika Bd" panose="02000803050000020004" pitchFamily="50" charset="0"/>
                </a:rPr>
                <a:t>ENACT</a:t>
              </a:r>
            </a:p>
          </p:txBody>
        </p:sp>
      </p:grpSp>
      <p:sp>
        <p:nvSpPr>
          <p:cNvPr id="273" name="Google Shape;273;gc0313df0d2_0_113"/>
          <p:cNvSpPr txBox="1">
            <a:spLocks noGrp="1"/>
          </p:cNvSpPr>
          <p:nvPr>
            <p:ph type="body" idx="1"/>
          </p:nvPr>
        </p:nvSpPr>
        <p:spPr>
          <a:xfrm>
            <a:off x="621586" y="2722652"/>
            <a:ext cx="10515600" cy="32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Audit​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C3PAO conducted 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Present proof of controls met to assessor 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604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Continuous Improvement​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Restart compliance cycle </a:t>
            </a: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endParaRPr lang="en-US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endParaRPr lang="en-US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endParaRPr lang="en-US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965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endParaRPr lang="en-US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4A7BF9-1444-4944-8681-CA04720F83C5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9B16F-CD71-473F-AEB6-B594B94848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B91AA-BA7B-46E7-AAA4-725A1A81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22" y="2514600"/>
            <a:ext cx="105156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6D37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Cybersecurity Practices &amp; Technologies for Protecting CUI</a:t>
            </a:r>
            <a:br>
              <a:rPr lang="en-US" dirty="0">
                <a:solidFill>
                  <a:srgbClr val="FF6D37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br>
              <a:rPr lang="en-US" dirty="0">
                <a:solidFill>
                  <a:srgbClr val="FF6D37"/>
                </a:solidFill>
                <a:latin typeface="Klavika Bd" panose="02000803050000020004" pitchFamily="50" charset="0"/>
              </a:rPr>
            </a:br>
            <a:endParaRPr lang="en-US" dirty="0">
              <a:solidFill>
                <a:srgbClr val="FF6D37"/>
              </a:solidFill>
              <a:latin typeface="Klavika Bd" panose="020008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7FB387-228D-4A2E-9001-4946A5CB263E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D78C4-DF77-49BA-9970-F83B90E5FE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B91AA-BA7B-46E7-AAA4-725A1A81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49" y="2669276"/>
            <a:ext cx="11068700" cy="914400"/>
          </a:xfrm>
        </p:spPr>
        <p:txBody>
          <a:bodyPr/>
          <a:lstStyle/>
          <a:p>
            <a:pPr algn="ctr"/>
            <a:r>
              <a:rPr lang="en-US" sz="6600" dirty="0">
                <a:latin typeface="Klavika Bd" panose="02000803050000020004" pitchFamily="50" charset="0"/>
              </a:rPr>
              <a:t>Q&amp;A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EBC7F-C6FD-432D-B124-24AA9786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3958" y="5431440"/>
            <a:ext cx="1770640" cy="771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6D74BF-69A8-4FCC-9530-51BAC5A55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47" y="5524117"/>
            <a:ext cx="1613042" cy="585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C71BB-1DF9-46FC-B065-CC107E7A2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054" y="4289815"/>
            <a:ext cx="3952574" cy="30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2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2FAE69-D29F-4A6B-8CD6-599A96879084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5818B-C96C-4B7B-8C86-4225CCE4D4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Google Shape;294;gc0313df0d2_0_136"/>
          <p:cNvSpPr txBox="1">
            <a:spLocks noGrp="1"/>
          </p:cNvSpPr>
          <p:nvPr>
            <p:ph type="body" idx="1"/>
          </p:nvPr>
        </p:nvSpPr>
        <p:spPr>
          <a:xfrm>
            <a:off x="4425908" y="3049909"/>
            <a:ext cx="3175800" cy="14476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5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Sanjeev Verma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sanjeev@preveil.com</a:t>
            </a: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(857) 353-6612</a:t>
            </a:r>
            <a:endParaRPr lang="en-US" sz="16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6" name="Google Shape;296;gc0313df0d2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756" y="2131888"/>
            <a:ext cx="2024958" cy="58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c0313df0d2_0_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242" y="2090790"/>
            <a:ext cx="2477490" cy="97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c0313df0d2_0_136"/>
          <p:cNvPicPr preferRelativeResize="0"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067351" y="1906176"/>
            <a:ext cx="2936272" cy="1163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94;gc0313df0d2_0_136">
            <a:extLst>
              <a:ext uri="{FF2B5EF4-FFF2-40B4-BE49-F238E27FC236}">
                <a16:creationId xmlns:a16="http://schemas.microsoft.com/office/drawing/2014/main" id="{C9145F2F-51AB-4BA2-9E66-43C5ECEE7C37}"/>
              </a:ext>
            </a:extLst>
          </p:cNvPr>
          <p:cNvSpPr txBox="1">
            <a:spLocks/>
          </p:cNvSpPr>
          <p:nvPr/>
        </p:nvSpPr>
        <p:spPr>
          <a:xfrm>
            <a:off x="1005239" y="3144940"/>
            <a:ext cx="3175800" cy="3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Scott McDaniel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info@simplehelix.com</a:t>
            </a:r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(256) 704-1041</a:t>
            </a:r>
          </a:p>
          <a:p>
            <a:pPr marL="0" indent="0"/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294;gc0313df0d2_0_136">
            <a:extLst>
              <a:ext uri="{FF2B5EF4-FFF2-40B4-BE49-F238E27FC236}">
                <a16:creationId xmlns:a16="http://schemas.microsoft.com/office/drawing/2014/main" id="{3A26D4D3-B6D8-428D-A7C1-92C1BD067B56}"/>
              </a:ext>
            </a:extLst>
          </p:cNvPr>
          <p:cNvSpPr txBox="1">
            <a:spLocks/>
          </p:cNvSpPr>
          <p:nvPr/>
        </p:nvSpPr>
        <p:spPr>
          <a:xfrm>
            <a:off x="8297470" y="2942138"/>
            <a:ext cx="3175800" cy="15553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Cliff Neve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cneve@madsecinc.com</a:t>
            </a:r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(888) 623-7324</a:t>
            </a:r>
          </a:p>
          <a:p>
            <a:pPr marL="0" indent="0"/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Google Shape;294;gc0313df0d2_0_136">
            <a:extLst>
              <a:ext uri="{FF2B5EF4-FFF2-40B4-BE49-F238E27FC236}">
                <a16:creationId xmlns:a16="http://schemas.microsoft.com/office/drawing/2014/main" id="{20B31535-A15C-44B2-B8F2-7BD1701EE3FE}"/>
              </a:ext>
            </a:extLst>
          </p:cNvPr>
          <p:cNvSpPr txBox="1">
            <a:spLocks/>
          </p:cNvSpPr>
          <p:nvPr/>
        </p:nvSpPr>
        <p:spPr>
          <a:xfrm>
            <a:off x="686113" y="3069510"/>
            <a:ext cx="3175800" cy="14476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138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138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nb-NO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7FB387-228D-4A2E-9001-4946A5CB263E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D78C4-DF77-49BA-9970-F83B90E5FE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B91AA-BA7B-46E7-AAA4-725A1A81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5" y="2859348"/>
            <a:ext cx="11068700" cy="914400"/>
          </a:xfrm>
        </p:spPr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Breakout</a:t>
            </a:r>
          </a:p>
        </p:txBody>
      </p:sp>
    </p:spTree>
    <p:extLst>
      <p:ext uri="{BB962C8B-B14F-4D97-AF65-F5344CB8AC3E}">
        <p14:creationId xmlns:p14="http://schemas.microsoft.com/office/powerpoint/2010/main" val="52629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B4AC-4FDD-4397-9F6D-AFE0156E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B493-0250-46AB-B3F0-A5806F6AA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C831F-25A7-4449-BB87-0B441E4BDA2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F7F6F-EC38-4EDD-9305-F993A6A27A97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D8413-B004-48E1-9A80-0A751D542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93B7590-235F-49C2-9E86-E3A6BE3D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Cliff Neve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COO, MAD SECURITY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0B2EADA-2AEE-4371-98B9-85D6D62B7EFD}"/>
              </a:ext>
            </a:extLst>
          </p:cNvPr>
          <p:cNvSpPr txBox="1"/>
          <p:nvPr/>
        </p:nvSpPr>
        <p:spPr>
          <a:xfrm>
            <a:off x="628060" y="2578216"/>
            <a:ext cx="5466488" cy="1701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26+ Years in IT and Cybersecurity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multiple Security Operations Centers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8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 a Fortune 5 and several Fortune 200 companies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8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Retired Coast Guard Commander</a:t>
            </a:r>
            <a:endParaRPr kumimoji="0" lang="en-US" sz="1800" b="0" i="0" u="none" strike="noStrike" kern="1200" cap="none" spc="-4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FA07C1-C4CB-41D2-B80D-CF0247C6C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2" r="5681"/>
          <a:stretch/>
        </p:blipFill>
        <p:spPr>
          <a:xfrm>
            <a:off x="7793559" y="1936678"/>
            <a:ext cx="2816352" cy="4224528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277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B4AC-4FDD-4397-9F6D-AFE0156E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B493-0250-46AB-B3F0-A5806F6AA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C831F-25A7-4449-BB87-0B441E4BDA2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F7F6F-EC38-4EDD-9305-F993A6A27A97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D8413-B004-48E1-9A80-0A751D542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93B7590-235F-49C2-9E86-E3A6BE3D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</a:t>
            </a: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Scott McDaniel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VP Technology, SIMPLE HELIX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0B2EADA-2AEE-4371-98B9-85D6D62B7EFD}"/>
              </a:ext>
            </a:extLst>
          </p:cNvPr>
          <p:cNvSpPr txBox="1"/>
          <p:nvPr/>
        </p:nvSpPr>
        <p:spPr>
          <a:xfrm>
            <a:off x="628060" y="2578216"/>
            <a:ext cx="5466488" cy="1044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Years Experience in Telecommunications and IT 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MBA , Auburn University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8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 Electrical Engineering, Auburn University </a:t>
            </a:r>
          </a:p>
        </p:txBody>
      </p:sp>
      <p:pic>
        <p:nvPicPr>
          <p:cNvPr id="12" name="Google Shape;191;gc0313df0d2_0_0">
            <a:extLst>
              <a:ext uri="{FF2B5EF4-FFF2-40B4-BE49-F238E27FC236}">
                <a16:creationId xmlns:a16="http://schemas.microsoft.com/office/drawing/2014/main" id="{3184C6A3-ED8B-40ED-80EA-168A1221D0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661" t="4732" r="5125" b="6251"/>
          <a:stretch/>
        </p:blipFill>
        <p:spPr>
          <a:xfrm>
            <a:off x="7829565" y="1987025"/>
            <a:ext cx="2818413" cy="4171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57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B4AC-4FDD-4397-9F6D-AFE0156E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B493-0250-46AB-B3F0-A5806F6AA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C831F-25A7-4449-BB87-0B441E4BDA2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F7F6F-EC38-4EDD-9305-F993A6A27A97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D8413-B004-48E1-9A80-0A751D542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93B7590-235F-49C2-9E86-E3A6BE3D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</a:t>
            </a: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Sanjeev Verma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Co-founder &amp; Chairman, PREVEIL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0B2EADA-2AEE-4371-98B9-85D6D62B7EFD}"/>
              </a:ext>
            </a:extLst>
          </p:cNvPr>
          <p:cNvSpPr txBox="1"/>
          <p:nvPr/>
        </p:nvSpPr>
        <p:spPr>
          <a:xfrm>
            <a:off x="628060" y="2578216"/>
            <a:ext cx="5466488" cy="1804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Co-founder &amp; Chairman @ PreVeil since 2015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Previously, co-founder Airvana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8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leadership roles, Motorola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8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MBA, MIT Sloan School of Management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8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 Electrical Engineering, Delhi College of Eng.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EDE16C-188C-4992-85E3-2A49F1A6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2" t="2346" r="22358" b="8638"/>
          <a:stretch/>
        </p:blipFill>
        <p:spPr>
          <a:xfrm>
            <a:off x="7884327" y="1997299"/>
            <a:ext cx="2818414" cy="4171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227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83ED83-CBD5-4272-B74F-7C8ED3AC2EF2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86DC5-CB74-4842-AC4B-49E4BC04B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Google Shape;198;gc0313df0d2_0_53"/>
          <p:cNvSpPr txBox="1">
            <a:spLocks noGrp="1"/>
          </p:cNvSpPr>
          <p:nvPr>
            <p:ph type="title"/>
          </p:nvPr>
        </p:nvSpPr>
        <p:spPr>
          <a:xfrm>
            <a:off x="914400" y="702532"/>
            <a:ext cx="10515600" cy="9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Klavika Bd" panose="02000803050000020004" pitchFamily="50" charset="0"/>
              </a:rPr>
              <a:t>Agenda</a:t>
            </a:r>
            <a:endParaRPr dirty="0">
              <a:solidFill>
                <a:srgbClr val="002060"/>
              </a:solidFill>
              <a:latin typeface="Klavika Bd" panose="02000803050000020004" pitchFamily="50" charset="0"/>
            </a:endParaRPr>
          </a:p>
        </p:txBody>
      </p:sp>
      <p:sp>
        <p:nvSpPr>
          <p:cNvPr id="199" name="Google Shape;199;gc0313df0d2_0_53"/>
          <p:cNvSpPr txBox="1">
            <a:spLocks noGrp="1"/>
          </p:cNvSpPr>
          <p:nvPr>
            <p:ph type="body" idx="1"/>
          </p:nvPr>
        </p:nvSpPr>
        <p:spPr>
          <a:xfrm>
            <a:off x="914400" y="1409394"/>
            <a:ext cx="10515600" cy="37038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25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</a:pPr>
            <a:endParaRPr lang="en-US" sz="28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Simple Helix</a:t>
            </a:r>
          </a:p>
          <a:p>
            <a:pPr marL="1066800" lvl="1" indent="-327025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Going from DFARS to CMMC</a:t>
            </a:r>
          </a:p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Simple Helix + MAD Security</a:t>
            </a:r>
          </a:p>
          <a:p>
            <a:pPr marL="1066800" lvl="1" indent="-327025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5 Steps to CMMC Compliance​</a:t>
            </a:r>
          </a:p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PreVeil</a:t>
            </a:r>
          </a:p>
          <a:p>
            <a:pPr marL="1066800" lvl="1" indent="-327025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Cybersecurity Practices &amp; Technologies for Protecting CUI</a:t>
            </a:r>
          </a:p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Q&amp;A</a:t>
            </a:r>
          </a:p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Breakout</a:t>
            </a:r>
            <a:endParaRPr sz="28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1E18C-E8BF-496D-8C02-DD02B479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3958" y="5431440"/>
            <a:ext cx="1770640" cy="771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0CB78-A8D1-4E57-8307-DFC174301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847" y="5524117"/>
            <a:ext cx="1613042" cy="585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3C11B-37CD-45E6-A1AE-CB48B3BF6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054" y="4289815"/>
            <a:ext cx="3952574" cy="30542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9F2D58-3653-4595-8AC2-94BC53B49564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4F0BF-854F-443E-B5CE-7269752F3C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B91AA-BA7B-46E7-AAA4-725A1A81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47" y="2514600"/>
            <a:ext cx="10515600" cy="914400"/>
          </a:xfrm>
        </p:spPr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Going from DFARS to CMMC</a:t>
            </a:r>
          </a:p>
        </p:txBody>
      </p:sp>
    </p:spTree>
    <p:extLst>
      <p:ext uri="{BB962C8B-B14F-4D97-AF65-F5344CB8AC3E}">
        <p14:creationId xmlns:p14="http://schemas.microsoft.com/office/powerpoint/2010/main" val="134223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41ADD8-B9D6-4AED-85ED-439A167175F1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638B9-84D8-49C8-8D9F-F39AEEE6E3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Google Shape;206;gc0313df0d2_0_12"/>
          <p:cNvSpPr txBox="1">
            <a:spLocks noGrp="1"/>
          </p:cNvSpPr>
          <p:nvPr>
            <p:ph type="body" idx="1"/>
          </p:nvPr>
        </p:nvSpPr>
        <p:spPr>
          <a:xfrm>
            <a:off x="776125" y="1135126"/>
            <a:ext cx="10515600" cy="505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7300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Montserrat"/>
                <a:cs typeface="Montserrat"/>
                <a:sym typeface="Montserrat"/>
              </a:rPr>
              <a:t>WHY IS THE GOVERNMENT REQUIRING THIS?</a:t>
            </a: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Montserrat"/>
                <a:cs typeface="Montserrat"/>
                <a:sym typeface="Montserrat"/>
              </a:rPr>
              <a:t>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Klavika Bd" panose="02000803050000020004" pitchFamily="50" charset="0"/>
              <a:ea typeface="Montserrat"/>
              <a:cs typeface="Montserrat"/>
              <a:sym typeface="Montserrat"/>
            </a:endParaRPr>
          </a:p>
          <a:p>
            <a:pPr marL="660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7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Cyber-attack is now a $6 trillion industry and growing exponentially.​</a:t>
            </a:r>
            <a:endParaRPr sz="17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660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7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The biggest DOD data losses happened in the DIB.​</a:t>
            </a:r>
            <a:endParaRPr sz="17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highlight>
                <a:srgbClr val="EDEBE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7300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Montserrat"/>
                <a:cs typeface="Montserrat"/>
                <a:sym typeface="Montserrat"/>
              </a:rPr>
              <a:t>WHY YOU SHOULD WANT TO ACT?</a:t>
            </a: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Montserrat"/>
                <a:cs typeface="Montserrat"/>
                <a:sym typeface="Montserrat"/>
              </a:rPr>
              <a:t>​</a:t>
            </a:r>
            <a:endParaRPr dirty="0">
              <a:solidFill>
                <a:schemeClr val="dk1"/>
              </a:solidFill>
              <a:highlight>
                <a:srgbClr val="EDEBE9"/>
              </a:highlight>
              <a:latin typeface="Klavika Bd" panose="02000803050000020004" pitchFamily="50" charset="0"/>
              <a:ea typeface="Montserrat"/>
              <a:cs typeface="Montserrat"/>
              <a:sym typeface="Montserrat"/>
            </a:endParaRPr>
          </a:p>
          <a:p>
            <a:pPr marL="660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7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Safeguard your intellectual property​</a:t>
            </a:r>
            <a:endParaRPr sz="17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660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7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It’s a non-negotiable part of your contract</a:t>
            </a:r>
          </a:p>
          <a:p>
            <a:pPr marL="660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7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Get started now</a:t>
            </a:r>
            <a:endParaRPr sz="17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021EE-2BE3-46B8-AC96-AAAE841FEF0C}"/>
              </a:ext>
            </a:extLst>
          </p:cNvPr>
          <p:cNvSpPr txBox="1"/>
          <p:nvPr/>
        </p:nvSpPr>
        <p:spPr>
          <a:xfrm>
            <a:off x="776125" y="3872497"/>
            <a:ext cx="6095256" cy="252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FF7300"/>
                </a:solidFill>
                <a:highlight>
                  <a:srgbClr val="EDEBE9"/>
                </a:highlight>
                <a:latin typeface="Klavika Bd" panose="02000803050000020004" pitchFamily="50" charset="0"/>
                <a:ea typeface="Montserrat"/>
                <a:cs typeface="Montserrat"/>
                <a:sym typeface="Montserrat"/>
              </a:rPr>
              <a:t>WHY YOU NEED TO PREP FOR CMMC</a:t>
            </a:r>
            <a:endParaRPr lang="en-US" sz="2000" dirty="0">
              <a:solidFill>
                <a:schemeClr val="dk1"/>
              </a:solidFill>
              <a:highlight>
                <a:srgbClr val="EDEBE9"/>
              </a:highlight>
              <a:latin typeface="Klavika Bd" panose="02000803050000020004" pitchFamily="50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Montserrat"/>
                <a:ea typeface="Montserrat"/>
                <a:cs typeface="Montserrat"/>
                <a:sym typeface="Montserrat"/>
              </a:rPr>
              <a:t>​</a:t>
            </a:r>
          </a:p>
          <a:p>
            <a:pPr marL="660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dirty="0" err="1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Dfars</a:t>
            </a: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codifies CMMC. What it requires</a:t>
            </a:r>
          </a:p>
          <a:p>
            <a:pPr marL="660400" lvl="5" indent="-317500">
              <a:lnSpc>
                <a:spcPct val="115000"/>
              </a:lnSpc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-</a:t>
            </a: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      Score matters. Get to 110 now and 130 with CMMC</a:t>
            </a:r>
          </a:p>
          <a:p>
            <a:pPr marL="660400" indent="-317500">
              <a:lnSpc>
                <a:spcPct val="115000"/>
              </a:lnSpc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Not a “one size fits all” standard like DFARS</a:t>
            </a:r>
          </a:p>
          <a:p>
            <a:pPr marL="660400" indent="-317500">
              <a:lnSpc>
                <a:spcPct val="115000"/>
              </a:lnSpc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Phased rollout schedule for the next 4 years​</a:t>
            </a:r>
          </a:p>
          <a:p>
            <a:pPr marL="660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100% of your investment in DFARS 7012 carries forward!​</a:t>
            </a:r>
          </a:p>
          <a:p>
            <a:pPr marL="660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Montserrat"/>
                <a:ea typeface="Montserrat"/>
                <a:cs typeface="Montserrat"/>
                <a:sym typeface="Montserrat"/>
              </a:rPr>
              <a:t>​</a:t>
            </a:r>
            <a:r>
              <a:rPr lang="en-US" sz="1400" b="1" i="1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All of this helps better control your costs!</a:t>
            </a:r>
            <a:r>
              <a:rPr lang="en-US" sz="1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​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4A7BF9-1444-4944-8681-CA04720F83C5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9B16F-CD71-473F-AEB6-B594B94848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B91AA-BA7B-46E7-AAA4-725A1A81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22" y="2514600"/>
            <a:ext cx="10515600" cy="914400"/>
          </a:xfrm>
        </p:spPr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4 Steps to CMMC Compliance</a:t>
            </a:r>
            <a:br>
              <a:rPr lang="en-US" dirty="0">
                <a:latin typeface="Klavika Bd" panose="02000803050000020004" pitchFamily="50" charset="0"/>
              </a:rPr>
            </a:br>
            <a:endParaRPr lang="en-US" dirty="0">
              <a:latin typeface="Klavika Bd" panose="020008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9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DC6C31-D08D-4DCB-B01F-41E01580907E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A34C6-15AB-4B9B-88AC-B5E8E061CB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Google Shape;238;gc0313df0d2_0_61"/>
          <p:cNvSpPr txBox="1">
            <a:spLocks noGrp="1"/>
          </p:cNvSpPr>
          <p:nvPr>
            <p:ph type="body" idx="1"/>
          </p:nvPr>
        </p:nvSpPr>
        <p:spPr>
          <a:xfrm>
            <a:off x="914400" y="2471110"/>
            <a:ext cx="10515600" cy="32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Develop a focused plan with a Consultant ​</a:t>
            </a:r>
          </a:p>
          <a:p>
            <a:pPr marL="6096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Baselining - What are my requirements for compliance? ​</a:t>
            </a:r>
          </a:p>
          <a:p>
            <a:pPr marL="9271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Scoping CUI environment and how you’ll protect it</a:t>
            </a:r>
          </a:p>
          <a:p>
            <a:pPr marL="9271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Gap assessment ​​</a:t>
            </a:r>
          </a:p>
          <a:p>
            <a:pPr marL="9271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POAM </a:t>
            </a:r>
            <a:endParaRPr sz="2400" dirty="0">
              <a:solidFill>
                <a:schemeClr val="dk1"/>
              </a:solidFill>
              <a:highlight>
                <a:srgbClr val="EDEBE9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These can be completed in-house or outsourced to companies like MAD Security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highlight>
                  <a:srgbClr val="EDEBE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*identify gaps companies are seeing and challenges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Google Shape;241;gc0313df0d2_0_61"/>
          <p:cNvSpPr txBox="1"/>
          <p:nvPr/>
        </p:nvSpPr>
        <p:spPr>
          <a:xfrm>
            <a:off x="304800" y="248856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790C68-7858-4D7D-955B-5C2A4543B053}"/>
              </a:ext>
            </a:extLst>
          </p:cNvPr>
          <p:cNvGrpSpPr/>
          <p:nvPr/>
        </p:nvGrpSpPr>
        <p:grpSpPr>
          <a:xfrm>
            <a:off x="6475677" y="1288694"/>
            <a:ext cx="3339101" cy="873304"/>
            <a:chOff x="1176391" y="472611"/>
            <a:chExt cx="3339101" cy="873304"/>
          </a:xfrm>
          <a:scene3d>
            <a:camera prst="perspectiveRelaxed">
              <a:rot lat="17400000" lon="0" rev="0"/>
            </a:camera>
            <a:lightRig rig="threePt" dir="t"/>
          </a:scene3d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830CF4A-2FFD-49D7-8524-E2E8F53D0CF1}"/>
                </a:ext>
              </a:extLst>
            </p:cNvPr>
            <p:cNvSpPr/>
            <p:nvPr/>
          </p:nvSpPr>
          <p:spPr>
            <a:xfrm>
              <a:off x="1176391" y="472611"/>
              <a:ext cx="3339101" cy="873304"/>
            </a:xfrm>
            <a:prstGeom prst="rect">
              <a:avLst/>
            </a:prstGeom>
            <a:solidFill>
              <a:srgbClr val="004AAD"/>
            </a:solidFill>
            <a:ln>
              <a:noFill/>
            </a:ln>
            <a:sp3d extrusionH="374650">
              <a:bevelT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D74CA6-D7C5-42BB-9C34-67461C8E1487}"/>
                </a:ext>
              </a:extLst>
            </p:cNvPr>
            <p:cNvSpPr/>
            <p:nvPr/>
          </p:nvSpPr>
          <p:spPr>
            <a:xfrm>
              <a:off x="1345941" y="472611"/>
              <a:ext cx="3000000" cy="8733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74650">
              <a:bevelT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D5C6B5E-7A6C-4B08-9295-E64C9487A4D0}"/>
              </a:ext>
            </a:extLst>
          </p:cNvPr>
          <p:cNvSpPr txBox="1"/>
          <p:nvPr/>
        </p:nvSpPr>
        <p:spPr>
          <a:xfrm>
            <a:off x="2325010" y="688529"/>
            <a:ext cx="30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6D37"/>
                </a:solidFill>
                <a:latin typeface="Klavika Bd" panose="02000803050000020004" pitchFamily="50" charset="0"/>
              </a:rPr>
              <a:t>STEP 1: </a:t>
            </a:r>
            <a:endParaRPr lang="en-US" sz="3200" dirty="0">
              <a:solidFill>
                <a:srgbClr val="FF6D37"/>
              </a:solidFill>
              <a:latin typeface="Klavika Bd" panose="0200080305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E4875-4C56-43C7-99FE-57A1248C0242}"/>
              </a:ext>
            </a:extLst>
          </p:cNvPr>
          <p:cNvSpPr txBox="1"/>
          <p:nvPr/>
        </p:nvSpPr>
        <p:spPr>
          <a:xfrm>
            <a:off x="5948937" y="837223"/>
            <a:ext cx="4235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lavika Bd" panose="02000803050000020004" pitchFamily="50" charset="0"/>
              </a:rPr>
              <a:t>BASELINING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514</Words>
  <Application>Microsoft Office PowerPoint</Application>
  <PresentationFormat>Widescreen</PresentationFormat>
  <Paragraphs>118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Klavika Bd</vt:lpstr>
      <vt:lpstr>Montserrat</vt:lpstr>
      <vt:lpstr>Arial</vt:lpstr>
      <vt:lpstr>Tahoma</vt:lpstr>
      <vt:lpstr>Office Theme</vt:lpstr>
      <vt:lpstr>Custom Design</vt:lpstr>
      <vt:lpstr>Building a Winning Cybersecurity Program   How to maximize your CMMC investment</vt:lpstr>
      <vt:lpstr>PowerPoint Presentation</vt:lpstr>
      <vt:lpstr>PowerPoint Presentation</vt:lpstr>
      <vt:lpstr>PowerPoint Presentation</vt:lpstr>
      <vt:lpstr>Agenda</vt:lpstr>
      <vt:lpstr>Going from DFARS to CMMC</vt:lpstr>
      <vt:lpstr>PowerPoint Presentation</vt:lpstr>
      <vt:lpstr>4 Steps to CMMC Compliance </vt:lpstr>
      <vt:lpstr>PowerPoint Presentation</vt:lpstr>
      <vt:lpstr>PowerPoint Presentation</vt:lpstr>
      <vt:lpstr>PowerPoint Presentation</vt:lpstr>
      <vt:lpstr>PowerPoint Presentation</vt:lpstr>
      <vt:lpstr>Cybersecurity Practices &amp; Technologies for Protecting CUI  </vt:lpstr>
      <vt:lpstr>Q&amp;A</vt:lpstr>
      <vt:lpstr>PowerPoint Presentation</vt:lpstr>
      <vt:lpstr>Breakout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CMMC Compliance:  Cloud-based Encrypted File Sharing &amp; Email</dc:title>
  <dc:creator>Microsoft Office User</dc:creator>
  <cp:lastModifiedBy>Orlee Berlove</cp:lastModifiedBy>
  <cp:revision>75</cp:revision>
  <cp:lastPrinted>2021-03-04T18:59:03Z</cp:lastPrinted>
  <dcterms:created xsi:type="dcterms:W3CDTF">2015-10-15T00:27:06Z</dcterms:created>
  <dcterms:modified xsi:type="dcterms:W3CDTF">2021-03-08T20:13:31Z</dcterms:modified>
</cp:coreProperties>
</file>