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Titillium Web SemiBold"/>
      <p:regular r:id="rId15"/>
      <p:bold r:id="rId16"/>
      <p:italic r:id="rId17"/>
      <p:boldItalic r:id="rId18"/>
    </p:embeddedFont>
    <p:embeddedFont>
      <p:font typeface="Libre Franklin"/>
      <p:regular r:id="rId19"/>
      <p:bold r:id="rId20"/>
      <p:italic r:id="rId21"/>
      <p:boldItalic r:id="rId22"/>
    </p:embeddedFont>
    <p:embeddedFont>
      <p:font typeface="Titillium Web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TbmbBab6WWHiqEmjGYJHyWnhE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.fntdata"/><Relationship Id="rId22" Type="http://schemas.openxmlformats.org/officeDocument/2006/relationships/font" Target="fonts/LibreFranklin-boldItalic.fntdata"/><Relationship Id="rId21" Type="http://schemas.openxmlformats.org/officeDocument/2006/relationships/font" Target="fonts/LibreFranklin-italic.fntdata"/><Relationship Id="rId24" Type="http://schemas.openxmlformats.org/officeDocument/2006/relationships/font" Target="fonts/TitilliumWeb-bold.fntdata"/><Relationship Id="rId23" Type="http://schemas.openxmlformats.org/officeDocument/2006/relationships/font" Target="fonts/TitilliumWeb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itilliumWeb-boldItalic.fntdata"/><Relationship Id="rId25" Type="http://schemas.openxmlformats.org/officeDocument/2006/relationships/font" Target="fonts/TitilliumWeb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TitilliumWeb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TitilliumWebSemiBold-italic.fntdata"/><Relationship Id="rId16" Type="http://schemas.openxmlformats.org/officeDocument/2006/relationships/font" Target="fonts/TitilliumWebSemiBold-bold.fntdata"/><Relationship Id="rId19" Type="http://schemas.openxmlformats.org/officeDocument/2006/relationships/font" Target="fonts/LibreFranklin-regular.fntdata"/><Relationship Id="rId18" Type="http://schemas.openxmlformats.org/officeDocument/2006/relationships/font" Target="fonts/TitilliumWebSemiBold-boldItalic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560162401574798E-2"/>
          <c:y val="0.10258353207532406"/>
          <c:w val="0.92687733759842517"/>
          <c:h val="0.84185372527966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3642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1-0245-AFE9-4E59006F5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0707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41-0245-AFE9-4E59006F5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795808"/>
        <c:axId val="686797232"/>
      </c:barChart>
      <c:catAx>
        <c:axId val="685795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6797232"/>
        <c:crosses val="autoZero"/>
        <c:auto val="1"/>
        <c:lblAlgn val="ctr"/>
        <c:lblOffset val="100"/>
        <c:noMultiLvlLbl val="0"/>
      </c:catAx>
      <c:valAx>
        <c:axId val="68679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57958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28093f815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a28093f815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3a28093f815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346631bc7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a346631bc7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3a346631bc7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9117ec61c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39117ec61c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Boxes - Dark">
  <p:cSld name="Comparison Boxes - Dar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g3a28093f815_0_173"/>
          <p:cNvPicPr preferRelativeResize="0"/>
          <p:nvPr/>
        </p:nvPicPr>
        <p:blipFill rotWithShape="1">
          <a:blip r:embed="rId2">
            <a:alphaModFix/>
          </a:blip>
          <a:srcRect b="0" l="0" r="9444" t="0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3a28093f815_0_173"/>
          <p:cNvPicPr preferRelativeResize="0"/>
          <p:nvPr/>
        </p:nvPicPr>
        <p:blipFill rotWithShape="1">
          <a:blip r:embed="rId3">
            <a:alphaModFix/>
          </a:blip>
          <a:srcRect b="0" l="0" r="0" t="53201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g3a28093f815_0_173"/>
          <p:cNvCxnSpPr/>
          <p:nvPr/>
        </p:nvCxnSpPr>
        <p:spPr>
          <a:xfrm>
            <a:off x="298174" y="814441"/>
            <a:ext cx="11454900" cy="0"/>
          </a:xfrm>
          <a:prstGeom prst="straightConnector1">
            <a:avLst/>
          </a:prstGeom>
          <a:noFill/>
          <a:ln cap="flat" cmpd="sng" w="28575">
            <a:solidFill>
              <a:srgbClr val="122C9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" name="Google Shape;25;g3a28093f815_0_173"/>
          <p:cNvSpPr txBox="1"/>
          <p:nvPr>
            <p:ph idx="11" type="ftr"/>
          </p:nvPr>
        </p:nvSpPr>
        <p:spPr>
          <a:xfrm>
            <a:off x="3924170" y="6523467"/>
            <a:ext cx="41148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3a28093f815_0_173"/>
          <p:cNvSpPr txBox="1"/>
          <p:nvPr>
            <p:ph idx="12" type="sldNum"/>
          </p:nvPr>
        </p:nvSpPr>
        <p:spPr>
          <a:xfrm>
            <a:off x="9399196" y="6541613"/>
            <a:ext cx="27432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3a28093f815_0_173"/>
          <p:cNvSpPr/>
          <p:nvPr/>
        </p:nvSpPr>
        <p:spPr>
          <a:xfrm>
            <a:off x="515110" y="1239078"/>
            <a:ext cx="5157900" cy="4625100"/>
          </a:xfrm>
          <a:prstGeom prst="rect">
            <a:avLst/>
          </a:prstGeom>
          <a:noFill/>
          <a:ln cap="flat" cmpd="sng" w="12700">
            <a:solidFill>
              <a:srgbClr val="0070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" name="Google Shape;28;g3a28093f815_0_173"/>
          <p:cNvSpPr/>
          <p:nvPr/>
        </p:nvSpPr>
        <p:spPr>
          <a:xfrm>
            <a:off x="6438832" y="1239078"/>
            <a:ext cx="5157300" cy="4625100"/>
          </a:xfrm>
          <a:prstGeom prst="rect">
            <a:avLst/>
          </a:prstGeom>
          <a:noFill/>
          <a:ln cap="flat" cmpd="sng" w="12700">
            <a:solidFill>
              <a:srgbClr val="0070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" name="Google Shape;29;g3a28093f815_0_173"/>
          <p:cNvSpPr txBox="1"/>
          <p:nvPr>
            <p:ph type="title"/>
          </p:nvPr>
        </p:nvSpPr>
        <p:spPr>
          <a:xfrm>
            <a:off x="192024" y="137160"/>
            <a:ext cx="11562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3a28093f815_0_173"/>
          <p:cNvSpPr txBox="1"/>
          <p:nvPr>
            <p:ph idx="1" type="body"/>
          </p:nvPr>
        </p:nvSpPr>
        <p:spPr>
          <a:xfrm>
            <a:off x="661850" y="2184487"/>
            <a:ext cx="4864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g3a28093f815_0_173"/>
          <p:cNvSpPr txBox="1"/>
          <p:nvPr>
            <p:ph idx="2" type="body"/>
          </p:nvPr>
        </p:nvSpPr>
        <p:spPr>
          <a:xfrm>
            <a:off x="6584707" y="2184487"/>
            <a:ext cx="4888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g3a28093f815_0_173"/>
          <p:cNvSpPr txBox="1"/>
          <p:nvPr>
            <p:ph idx="3" type="body"/>
          </p:nvPr>
        </p:nvSpPr>
        <p:spPr>
          <a:xfrm>
            <a:off x="515110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g3a28093f815_0_173"/>
          <p:cNvSpPr txBox="1"/>
          <p:nvPr>
            <p:ph idx="4" type="body"/>
          </p:nvPr>
        </p:nvSpPr>
        <p:spPr>
          <a:xfrm>
            <a:off x="6437244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Boxes">
  <p:cSld name="Comparison Boxe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3a346631bc7_0_160"/>
          <p:cNvPicPr preferRelativeResize="0"/>
          <p:nvPr/>
        </p:nvPicPr>
        <p:blipFill rotWithShape="1">
          <a:blip r:embed="rId2">
            <a:alphaModFix/>
          </a:blip>
          <a:srcRect b="0" l="0" r="0" t="53201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3a346631bc7_0_160"/>
          <p:cNvSpPr txBox="1"/>
          <p:nvPr>
            <p:ph idx="11" type="ftr"/>
          </p:nvPr>
        </p:nvSpPr>
        <p:spPr>
          <a:xfrm>
            <a:off x="3924170" y="6523467"/>
            <a:ext cx="41148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3a346631bc7_0_160"/>
          <p:cNvSpPr txBox="1"/>
          <p:nvPr>
            <p:ph idx="12" type="sldNum"/>
          </p:nvPr>
        </p:nvSpPr>
        <p:spPr>
          <a:xfrm>
            <a:off x="9399196" y="6541613"/>
            <a:ext cx="27432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g3a346631bc7_0_160"/>
          <p:cNvSpPr/>
          <p:nvPr/>
        </p:nvSpPr>
        <p:spPr>
          <a:xfrm>
            <a:off x="515110" y="1239078"/>
            <a:ext cx="5157900" cy="46251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" name="Google Shape;39;g3a346631bc7_0_160"/>
          <p:cNvSpPr/>
          <p:nvPr/>
        </p:nvSpPr>
        <p:spPr>
          <a:xfrm>
            <a:off x="6438832" y="1239078"/>
            <a:ext cx="5157300" cy="46251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g3a346631bc7_0_160"/>
          <p:cNvSpPr txBox="1"/>
          <p:nvPr>
            <p:ph type="title"/>
          </p:nvPr>
        </p:nvSpPr>
        <p:spPr>
          <a:xfrm>
            <a:off x="192024" y="137160"/>
            <a:ext cx="11562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itillium Web SemiBold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3a346631bc7_0_160"/>
          <p:cNvSpPr txBox="1"/>
          <p:nvPr>
            <p:ph idx="1" type="body"/>
          </p:nvPr>
        </p:nvSpPr>
        <p:spPr>
          <a:xfrm>
            <a:off x="661850" y="2184487"/>
            <a:ext cx="4864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g3a346631bc7_0_160"/>
          <p:cNvSpPr txBox="1"/>
          <p:nvPr>
            <p:ph idx="2" type="body"/>
          </p:nvPr>
        </p:nvSpPr>
        <p:spPr>
          <a:xfrm>
            <a:off x="6584707" y="2184487"/>
            <a:ext cx="4888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g3a346631bc7_0_160"/>
          <p:cNvSpPr txBox="1"/>
          <p:nvPr>
            <p:ph idx="3" type="body"/>
          </p:nvPr>
        </p:nvSpPr>
        <p:spPr>
          <a:xfrm>
            <a:off x="515110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g3a346631bc7_0_160"/>
          <p:cNvSpPr txBox="1"/>
          <p:nvPr>
            <p:ph idx="4" type="body"/>
          </p:nvPr>
        </p:nvSpPr>
        <p:spPr>
          <a:xfrm>
            <a:off x="6437244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Dark">
  <p:cSld name="Title Only - Dar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g3a346631bc7_0_327"/>
          <p:cNvPicPr preferRelativeResize="0"/>
          <p:nvPr/>
        </p:nvPicPr>
        <p:blipFill rotWithShape="1">
          <a:blip r:embed="rId2">
            <a:alphaModFix/>
          </a:blip>
          <a:srcRect b="0" l="0" r="9444" t="0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g3a346631bc7_0_327"/>
          <p:cNvPicPr preferRelativeResize="0"/>
          <p:nvPr/>
        </p:nvPicPr>
        <p:blipFill rotWithShape="1">
          <a:blip r:embed="rId3">
            <a:alphaModFix/>
          </a:blip>
          <a:srcRect b="0" l="0" r="0" t="53201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g3a346631bc7_0_327"/>
          <p:cNvCxnSpPr/>
          <p:nvPr/>
        </p:nvCxnSpPr>
        <p:spPr>
          <a:xfrm>
            <a:off x="298174" y="814441"/>
            <a:ext cx="11454900" cy="0"/>
          </a:xfrm>
          <a:prstGeom prst="straightConnector1">
            <a:avLst/>
          </a:prstGeom>
          <a:noFill/>
          <a:ln cap="flat" cmpd="sng" w="28575">
            <a:solidFill>
              <a:srgbClr val="122C9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" name="Google Shape;49;g3a346631bc7_0_327"/>
          <p:cNvSpPr txBox="1"/>
          <p:nvPr>
            <p:ph type="title"/>
          </p:nvPr>
        </p:nvSpPr>
        <p:spPr>
          <a:xfrm>
            <a:off x="192023" y="137160"/>
            <a:ext cx="118053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g3a346631bc7_0_327"/>
          <p:cNvSpPr txBox="1"/>
          <p:nvPr>
            <p:ph idx="11" type="ftr"/>
          </p:nvPr>
        </p:nvSpPr>
        <p:spPr>
          <a:xfrm>
            <a:off x="3924170" y="6523467"/>
            <a:ext cx="41148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3a346631bc7_0_327"/>
          <p:cNvSpPr txBox="1"/>
          <p:nvPr>
            <p:ph idx="12" type="sldNum"/>
          </p:nvPr>
        </p:nvSpPr>
        <p:spPr>
          <a:xfrm>
            <a:off x="9399196" y="6541613"/>
            <a:ext cx="27432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30.jpg"/><Relationship Id="rId5" Type="http://schemas.openxmlformats.org/officeDocument/2006/relationships/image" Target="../media/image27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chart" Target="../charts/chart1.xml"/><Relationship Id="rId5" Type="http://schemas.openxmlformats.org/officeDocument/2006/relationships/image" Target="../media/image28.png"/><Relationship Id="rId6" Type="http://schemas.openxmlformats.org/officeDocument/2006/relationships/image" Target="../media/image25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3.jp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20.jpg"/><Relationship Id="rId6" Type="http://schemas.openxmlformats.org/officeDocument/2006/relationships/image" Target="../media/image31.jpg"/><Relationship Id="rId7" Type="http://schemas.openxmlformats.org/officeDocument/2006/relationships/image" Target="../media/image12.jpg"/><Relationship Id="rId8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"/>
          <p:cNvPicPr preferRelativeResize="0"/>
          <p:nvPr/>
        </p:nvPicPr>
        <p:blipFill rotWithShape="1">
          <a:blip r:embed="rId3">
            <a:alphaModFix/>
          </a:blip>
          <a:srcRect b="0" l="0" r="9444" t="0"/>
          <a:stretch/>
        </p:blipFill>
        <p:spPr>
          <a:xfrm>
            <a:off x="-1" y="-67506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 txBox="1"/>
          <p:nvPr>
            <p:ph type="ctrTitle"/>
          </p:nvPr>
        </p:nvSpPr>
        <p:spPr>
          <a:xfrm>
            <a:off x="5754594" y="882443"/>
            <a:ext cx="5837924" cy="2698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tillium Web SemiBold"/>
              <a:buNone/>
            </a:pPr>
            <a:r>
              <a:rPr b="1" lang="en-US" sz="54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Co-brandable PreVeil Overview Slides</a:t>
            </a:r>
            <a:endParaRPr/>
          </a:p>
        </p:txBody>
      </p:sp>
      <p:sp>
        <p:nvSpPr>
          <p:cNvPr id="121" name="Google Shape;121;p1"/>
          <p:cNvSpPr txBox="1"/>
          <p:nvPr>
            <p:ph idx="1" type="subTitle"/>
          </p:nvPr>
        </p:nvSpPr>
        <p:spPr>
          <a:xfrm>
            <a:off x="5754594" y="4217356"/>
            <a:ext cx="5624597" cy="1632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Dan Martel</a:t>
            </a:r>
            <a:endParaRPr>
              <a:solidFill>
                <a:srgbClr val="00B0F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Partner Marketing Manager, PreVeil</a:t>
            </a:r>
            <a:endParaRPr>
              <a:solidFill>
                <a:srgbClr val="00B0F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dmartel@preveil.com</a:t>
            </a:r>
            <a:endParaRPr>
              <a:solidFill>
                <a:srgbClr val="00B0F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482" y="2942933"/>
            <a:ext cx="2188309" cy="8670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523972" y="2674126"/>
            <a:ext cx="1689837" cy="41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November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"/>
          <p:cNvCxnSpPr/>
          <p:nvPr/>
        </p:nvCxnSpPr>
        <p:spPr>
          <a:xfrm>
            <a:off x="5512158" y="1219403"/>
            <a:ext cx="0" cy="4382907"/>
          </a:xfrm>
          <a:prstGeom prst="straightConnector1">
            <a:avLst/>
          </a:prstGeom>
          <a:noFill/>
          <a:ln cap="flat" cmpd="sng" w="9525">
            <a:solidFill>
              <a:srgbClr val="F3642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1"/>
          <p:cNvSpPr txBox="1"/>
          <p:nvPr>
            <p:ph idx="1" type="subTitle"/>
          </p:nvPr>
        </p:nvSpPr>
        <p:spPr>
          <a:xfrm>
            <a:off x="599475" y="4334100"/>
            <a:ext cx="3905400" cy="15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 sz="2200">
                <a:solidFill>
                  <a:srgbClr val="FF53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50+ Perfect 110/110 Scores and counting!</a:t>
            </a:r>
            <a:endParaRPr sz="2200">
              <a:solidFill>
                <a:srgbClr val="FF5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/>
          <p:nvPr/>
        </p:nvSpPr>
        <p:spPr>
          <a:xfrm>
            <a:off x="191293" y="138868"/>
            <a:ext cx="11451569" cy="69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300"/>
              </a:buClr>
              <a:buSzPts val="3200"/>
              <a:buFont typeface="Titillium Web SemiBold"/>
              <a:buNone/>
            </a:pPr>
            <a:r>
              <a:rPr b="1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PreVeil has 2000+ defense contractor customers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FF5300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86" name="Google Shape;286;p9"/>
          <p:cNvPicPr preferRelativeResize="0"/>
          <p:nvPr/>
        </p:nvPicPr>
        <p:blipFill rotWithShape="1">
          <a:blip r:embed="rId3">
            <a:alphaModFix/>
          </a:blip>
          <a:srcRect b="0" l="0" r="9444" t="92157"/>
          <a:stretch/>
        </p:blipFill>
        <p:spPr>
          <a:xfrm>
            <a:off x="-1" y="6523466"/>
            <a:ext cx="12192001" cy="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9"/>
          <p:cNvSpPr txBox="1"/>
          <p:nvPr/>
        </p:nvSpPr>
        <p:spPr>
          <a:xfrm>
            <a:off x="11753160" y="6532409"/>
            <a:ext cx="389236" cy="32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9"/>
          <p:cNvPicPr preferRelativeResize="0"/>
          <p:nvPr/>
        </p:nvPicPr>
        <p:blipFill rotWithShape="1">
          <a:blip r:embed="rId4">
            <a:alphaModFix/>
          </a:blip>
          <a:srcRect b="0" l="0" r="0" t="53200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/>
          <p:nvPr/>
        </p:nvSpPr>
        <p:spPr>
          <a:xfrm>
            <a:off x="4374909" y="6585907"/>
            <a:ext cx="32133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9"/>
          <p:cNvCxnSpPr/>
          <p:nvPr/>
        </p:nvCxnSpPr>
        <p:spPr>
          <a:xfrm>
            <a:off x="298174" y="814441"/>
            <a:ext cx="11454986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9"/>
          <p:cNvCxnSpPr/>
          <p:nvPr/>
        </p:nvCxnSpPr>
        <p:spPr>
          <a:xfrm>
            <a:off x="298174" y="814441"/>
            <a:ext cx="11595650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2" name="Google Shape;292;p9"/>
          <p:cNvSpPr txBox="1"/>
          <p:nvPr/>
        </p:nvSpPr>
        <p:spPr>
          <a:xfrm>
            <a:off x="298174" y="889328"/>
            <a:ext cx="10515600" cy="60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800"/>
              <a:buFont typeface="Titillium Web SemiBold"/>
              <a:buNone/>
            </a:pPr>
            <a:r>
              <a:rPr b="1" i="0" lang="en-US" sz="1800" u="none" cap="none" strike="noStrike">
                <a:solidFill>
                  <a:srgbClr val="142778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Used by the Top 10 Primes and all US military agencies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800"/>
              <a:buFont typeface="Titillium Web SemiBold"/>
              <a:buNone/>
            </a:pPr>
            <a:r>
              <a:rPr b="1" i="0" lang="en-US" sz="1800" u="none" cap="none" strike="noStrike">
                <a:solidFill>
                  <a:srgbClr val="142778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Over 50 PreVeil customers have received perfect 110/110 scores on CMMC assessments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333188" y="1634101"/>
            <a:ext cx="4341835" cy="4697527"/>
          </a:xfrm>
          <a:prstGeom prst="roundRect">
            <a:avLst>
              <a:gd fmla="val 1689" name="adj"/>
            </a:avLst>
          </a:prstGeom>
          <a:solidFill>
            <a:srgbClr val="FBE4D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333189" y="1665281"/>
            <a:ext cx="4341835" cy="1267222"/>
          </a:xfrm>
          <a:prstGeom prst="round2SameRect">
            <a:avLst>
              <a:gd fmla="val 5551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rgbClr val="70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Need help preparing for CMMC?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433270" y="3131528"/>
            <a:ext cx="4125628" cy="3123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3642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SME Defense Contractor Receives 110/110 in CMMC Joint Surveillance Assessment</a:t>
            </a:r>
            <a:br>
              <a:rPr b="0" i="0" lang="en-US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1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300-employee defense contractor using PreVeil achieved a maximum 110/110 NIST 800-171 score in a rigorous audit conducted under the Joint Surveillance Voluntary Assessment program. </a:t>
            </a:r>
            <a:endParaRPr b="1" i="0" sz="13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C3PAO intends to issue a CMMC Level 2 Certification once rulemaking establishes CMMC.</a:t>
            </a:r>
            <a:endParaRPr b="0" i="0" sz="1300" u="none" cap="none" strike="noStrike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5088469" y="1655259"/>
            <a:ext cx="3125624" cy="2256342"/>
          </a:xfrm>
          <a:prstGeom prst="roundRect">
            <a:avLst>
              <a:gd fmla="val 1689" name="adj"/>
            </a:avLst>
          </a:prstGeom>
          <a:solidFill>
            <a:srgbClr val="FBE4D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5088468" y="1655257"/>
            <a:ext cx="3125624" cy="702263"/>
          </a:xfrm>
          <a:prstGeom prst="round2SameRect">
            <a:avLst>
              <a:gd fmla="val 4586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rgbClr val="70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Need help preparing for CMMC?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5251950" y="2523105"/>
            <a:ext cx="2737808" cy="1197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Reaction Engines found PreVeil to be the perfect solution for transferring CUI and large files to other businesses, due to </a:t>
            </a:r>
            <a:r>
              <a:rPr b="1" i="0" lang="en-US" sz="11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ease of use</a:t>
            </a:r>
            <a:r>
              <a:rPr b="0" i="0" lang="en-US" sz="11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the stringent recovery process, and ability to invite contacts into the secure environment.</a:t>
            </a:r>
            <a:endParaRPr b="0" i="0" sz="1200" u="none" cap="none" strike="noStrike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8627536" y="1655259"/>
            <a:ext cx="3125624" cy="2256342"/>
          </a:xfrm>
          <a:prstGeom prst="roundRect">
            <a:avLst>
              <a:gd fmla="val 1689" name="adj"/>
            </a:avLst>
          </a:prstGeom>
          <a:solidFill>
            <a:srgbClr val="FBE4D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8627535" y="1655257"/>
            <a:ext cx="3125624" cy="702263"/>
          </a:xfrm>
          <a:prstGeom prst="round2SameRect">
            <a:avLst>
              <a:gd fmla="val 699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rgbClr val="70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Need help preparing for CMMC?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 txBox="1"/>
          <p:nvPr/>
        </p:nvSpPr>
        <p:spPr>
          <a:xfrm>
            <a:off x="8791017" y="2523105"/>
            <a:ext cx="2737808" cy="824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Switching to PreVeil for cybersecurity, compliance packages, and 1-on-1 compliance support  </a:t>
            </a:r>
            <a:r>
              <a:rPr b="1" i="0" lang="en-US" sz="11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saves this venture builder 40% annually.</a:t>
            </a:r>
            <a:endParaRPr b="1" i="0" sz="1200" u="none" cap="none" strike="noStrike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088469" y="4106467"/>
            <a:ext cx="3125624" cy="2256342"/>
          </a:xfrm>
          <a:prstGeom prst="roundRect">
            <a:avLst>
              <a:gd fmla="val 1689" name="adj"/>
            </a:avLst>
          </a:prstGeom>
          <a:solidFill>
            <a:srgbClr val="FBE4D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5088468" y="4106465"/>
            <a:ext cx="3125624" cy="702263"/>
          </a:xfrm>
          <a:prstGeom prst="round2SameRect">
            <a:avLst>
              <a:gd fmla="val 699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rgbClr val="70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Need help preparing for CMMC?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 txBox="1"/>
          <p:nvPr/>
        </p:nvSpPr>
        <p:spPr>
          <a:xfrm>
            <a:off x="5251950" y="4974313"/>
            <a:ext cx="2737808" cy="1011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MSP and Registered Provider Organization (RPO) recommends PreVeil to their clients because the </a:t>
            </a:r>
            <a:r>
              <a:rPr b="1" i="0" lang="en-US" sz="11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unmatched security, ease of use, and cost savings.</a:t>
            </a:r>
            <a:endParaRPr b="1" i="0" sz="1200" u="none" cap="none" strike="noStrike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627536" y="4106467"/>
            <a:ext cx="3125624" cy="2256342"/>
          </a:xfrm>
          <a:prstGeom prst="roundRect">
            <a:avLst>
              <a:gd fmla="val 1689" name="adj"/>
            </a:avLst>
          </a:prstGeom>
          <a:solidFill>
            <a:srgbClr val="FBE4D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627535" y="4106465"/>
            <a:ext cx="3125624" cy="702263"/>
          </a:xfrm>
          <a:prstGeom prst="round2SameRect">
            <a:avLst>
              <a:gd fmla="val 5792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rgbClr val="70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Need help preparing for CMMC?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 txBox="1"/>
          <p:nvPr/>
        </p:nvSpPr>
        <p:spPr>
          <a:xfrm>
            <a:off x="8791017" y="4974313"/>
            <a:ext cx="2851846" cy="1011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How PreVeil enabled MEC2 to get compliant, bid on government contracts that include CUI, and securely share the drawings with subcontractors, at a </a:t>
            </a:r>
            <a:r>
              <a:rPr b="1" i="0" lang="en-US" sz="11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fraction of the cost of GCC High.</a:t>
            </a:r>
            <a:endParaRPr b="1" i="0" sz="1200" u="none" cap="none" strike="noStrike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8" name="Google Shape;30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8220" y="1777523"/>
            <a:ext cx="1339650" cy="47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40575" y="1915587"/>
            <a:ext cx="1909630" cy="23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20668" y="4190696"/>
            <a:ext cx="1800372" cy="540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green text on a white background&#10;&#10;Description automatically generated" id="311" name="Google Shape;311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27066" y="4168335"/>
            <a:ext cx="2218313" cy="565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SVA authorized C3PAO Kieri Solutions logo" id="312" name="Google Shape;312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55628" y="1690365"/>
            <a:ext cx="1217049" cy="1217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MA Logo" id="313" name="Google Shape;313;p9"/>
          <p:cNvPicPr preferRelativeResize="0"/>
          <p:nvPr/>
        </p:nvPicPr>
        <p:blipFill rotWithShape="1">
          <a:blip r:embed="rId10">
            <a:alphaModFix/>
          </a:blip>
          <a:srcRect b="0" l="2784" r="4496" t="0"/>
          <a:stretch/>
        </p:blipFill>
        <p:spPr>
          <a:xfrm>
            <a:off x="836233" y="1642588"/>
            <a:ext cx="1217049" cy="131260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9"/>
          <p:cNvSpPr txBox="1"/>
          <p:nvPr/>
        </p:nvSpPr>
        <p:spPr>
          <a:xfrm>
            <a:off x="8362262" y="319026"/>
            <a:ext cx="339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a28093f815_0_14"/>
          <p:cNvSpPr txBox="1"/>
          <p:nvPr>
            <p:ph idx="12" type="sldNum"/>
          </p:nvPr>
        </p:nvSpPr>
        <p:spPr>
          <a:xfrm>
            <a:off x="9399196" y="6541613"/>
            <a:ext cx="27432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g3a28093f815_0_14"/>
          <p:cNvSpPr txBox="1"/>
          <p:nvPr>
            <p:ph type="title"/>
          </p:nvPr>
        </p:nvSpPr>
        <p:spPr>
          <a:xfrm>
            <a:off x="192024" y="137160"/>
            <a:ext cx="11562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808"/>
              <a:buNone/>
            </a:pPr>
            <a:r>
              <a:rPr lang="en-US"/>
              <a:t>[Your Company] &amp; PreVeil</a:t>
            </a:r>
            <a:endParaRPr/>
          </a:p>
        </p:txBody>
      </p:sp>
      <p:sp>
        <p:nvSpPr>
          <p:cNvPr id="133" name="Google Shape;133;g3a28093f815_0_14"/>
          <p:cNvSpPr txBox="1"/>
          <p:nvPr>
            <p:ph idx="1" type="body"/>
          </p:nvPr>
        </p:nvSpPr>
        <p:spPr>
          <a:xfrm>
            <a:off x="661850" y="2184487"/>
            <a:ext cx="4864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27024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1428"/>
              <a:buChar char="●"/>
            </a:pPr>
            <a:r>
              <a:rPr lang="en-US"/>
              <a:t>[Your Company] Preferred Tech Partner providing encrypted Email + File Sharing for Defense and Regulated Industries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2165"/>
              <a:buNone/>
            </a:pPr>
            <a:r>
              <a:t/>
            </a:r>
            <a:endParaRPr/>
          </a:p>
          <a:p>
            <a:pPr indent="-327024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1428"/>
              <a:buChar char="●"/>
            </a:pPr>
            <a:r>
              <a:rPr lang="en-US"/>
              <a:t>Provide pre-filled documentation and assessment prep tools which saves time preparing for CMMC assessment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2165"/>
              <a:buNone/>
            </a:pPr>
            <a:r>
              <a:t/>
            </a:r>
            <a:endParaRPr/>
          </a:p>
          <a:p>
            <a:pPr indent="-327024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1428"/>
              <a:buChar char="●"/>
            </a:pPr>
            <a:r>
              <a:rPr lang="en-US">
                <a:solidFill>
                  <a:srgbClr val="FF5300"/>
                </a:solidFill>
              </a:rPr>
              <a:t>Proven:</a:t>
            </a:r>
            <a:r>
              <a:rPr lang="en-US"/>
              <a:t> 50+ Contractors have received 110/110 CMMC scores leveraging PreVeil</a:t>
            </a:r>
            <a:endParaRPr/>
          </a:p>
        </p:txBody>
      </p:sp>
      <p:sp>
        <p:nvSpPr>
          <p:cNvPr id="134" name="Google Shape;134;g3a28093f815_0_14"/>
          <p:cNvSpPr txBox="1"/>
          <p:nvPr>
            <p:ph idx="2" type="body"/>
          </p:nvPr>
        </p:nvSpPr>
        <p:spPr>
          <a:xfrm>
            <a:off x="6584707" y="2184487"/>
            <a:ext cx="4888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5" name="Google Shape;135;g3a28093f815_0_14"/>
          <p:cNvSpPr txBox="1"/>
          <p:nvPr>
            <p:ph idx="3" type="body"/>
          </p:nvPr>
        </p:nvSpPr>
        <p:spPr>
          <a:xfrm>
            <a:off x="515110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PreVeil</a:t>
            </a:r>
            <a:endParaRPr/>
          </a:p>
        </p:txBody>
      </p:sp>
      <p:sp>
        <p:nvSpPr>
          <p:cNvPr id="136" name="Google Shape;136;g3a28093f815_0_14"/>
          <p:cNvSpPr txBox="1"/>
          <p:nvPr>
            <p:ph idx="4" type="body"/>
          </p:nvPr>
        </p:nvSpPr>
        <p:spPr>
          <a:xfrm>
            <a:off x="6437244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[Your Company]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9444" t="92157"/>
          <a:stretch/>
        </p:blipFill>
        <p:spPr>
          <a:xfrm>
            <a:off x="-1" y="6523466"/>
            <a:ext cx="12192001" cy="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11753160" y="6532409"/>
            <a:ext cx="389236" cy="32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 b="0" l="0" r="0" t="53200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4374909" y="6585907"/>
            <a:ext cx="32133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1336999" y="1105313"/>
            <a:ext cx="3390773" cy="471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PreVeil Drive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7588230" y="1105313"/>
            <a:ext cx="3579394" cy="471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PreVeil Email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4"/>
          <p:cNvCxnSpPr/>
          <p:nvPr/>
        </p:nvCxnSpPr>
        <p:spPr>
          <a:xfrm>
            <a:off x="5981570" y="963689"/>
            <a:ext cx="0" cy="4242054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4"/>
          <p:cNvSpPr txBox="1"/>
          <p:nvPr/>
        </p:nvSpPr>
        <p:spPr>
          <a:xfrm>
            <a:off x="-1" y="5548065"/>
            <a:ext cx="11938820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3642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Meets DoD FedRAMP Certified, FIPS 140-2, DFARS c-g and ITAR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3642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3642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PC Magazine Editors Choice for Encrypted Email &amp; File Sharing 5 Years in a Row!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4"/>
          <p:cNvCxnSpPr/>
          <p:nvPr/>
        </p:nvCxnSpPr>
        <p:spPr>
          <a:xfrm>
            <a:off x="298173" y="853235"/>
            <a:ext cx="11454986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4"/>
          <p:cNvSpPr/>
          <p:nvPr/>
        </p:nvSpPr>
        <p:spPr>
          <a:xfrm>
            <a:off x="5703819" y="3160659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191294" y="138868"/>
            <a:ext cx="10515600" cy="69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300"/>
              </a:buClr>
              <a:buSzPts val="3200"/>
              <a:buFont typeface="Titillium Web SemiBold"/>
              <a:buNone/>
            </a:pPr>
            <a:r>
              <a:rPr b="1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PreVeil Email + Drive: Simple, Secure, Compliant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095999" y="33191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37483" y="5912011"/>
            <a:ext cx="1538821" cy="566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mputer screen with a phone and a message&#10;&#10;AI-generated content may be incorrect." id="154" name="Google Shape;154;p4"/>
          <p:cNvPicPr preferRelativeResize="0"/>
          <p:nvPr/>
        </p:nvPicPr>
        <p:blipFill rotWithShape="1">
          <a:blip r:embed="rId6">
            <a:alphaModFix/>
          </a:blip>
          <a:srcRect b="8531" l="6846" r="5747" t="5685"/>
          <a:stretch/>
        </p:blipFill>
        <p:spPr>
          <a:xfrm>
            <a:off x="221308" y="1689143"/>
            <a:ext cx="5645834" cy="3417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mputer screen with a message on it&#10;&#10;AI-generated content may be incorrect." id="155" name="Google Shape;155;p4"/>
          <p:cNvPicPr preferRelativeResize="0"/>
          <p:nvPr/>
        </p:nvPicPr>
        <p:blipFill rotWithShape="1">
          <a:blip r:embed="rId7">
            <a:alphaModFix/>
          </a:blip>
          <a:srcRect b="8043" l="7358" r="5833" t="3961"/>
          <a:stretch/>
        </p:blipFill>
        <p:spPr>
          <a:xfrm>
            <a:off x="6059363" y="1494798"/>
            <a:ext cx="5911329" cy="36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8362262" y="319026"/>
            <a:ext cx="339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/>
          <p:nvPr/>
        </p:nvSpPr>
        <p:spPr>
          <a:xfrm>
            <a:off x="1079163" y="1549651"/>
            <a:ext cx="3095271" cy="4533812"/>
          </a:xfrm>
          <a:prstGeom prst="roundRect">
            <a:avLst>
              <a:gd fmla="val 1689" name="adj"/>
            </a:avLst>
          </a:prstGeom>
          <a:gradFill>
            <a:gsLst>
              <a:gs pos="0">
                <a:srgbClr val="02196B">
                  <a:alpha val="60000"/>
                </a:srgbClr>
              </a:gs>
              <a:gs pos="48000">
                <a:srgbClr val="A7A7A7">
                  <a:alpha val="8235"/>
                </a:srgbClr>
              </a:gs>
              <a:gs pos="100000">
                <a:srgbClr val="C9C9C9">
                  <a:alpha val="0"/>
                </a:srgbClr>
              </a:gs>
            </a:gsLst>
            <a:lin ang="135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4311690" y="1549651"/>
            <a:ext cx="3484625" cy="4533812"/>
          </a:xfrm>
          <a:prstGeom prst="roundRect">
            <a:avLst>
              <a:gd fmla="val 1689" name="adj"/>
            </a:avLst>
          </a:prstGeom>
          <a:gradFill>
            <a:gsLst>
              <a:gs pos="0">
                <a:srgbClr val="02196B">
                  <a:alpha val="60000"/>
                </a:srgbClr>
              </a:gs>
              <a:gs pos="48000">
                <a:srgbClr val="A7A7A7">
                  <a:alpha val="8235"/>
                </a:srgbClr>
              </a:gs>
              <a:gs pos="100000">
                <a:srgbClr val="C9C9C9">
                  <a:alpha val="0"/>
                </a:srgbClr>
              </a:gs>
            </a:gsLst>
            <a:lin ang="135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7945629" y="1549651"/>
            <a:ext cx="3095271" cy="4533812"/>
          </a:xfrm>
          <a:prstGeom prst="roundRect">
            <a:avLst>
              <a:gd fmla="val 1689" name="adj"/>
            </a:avLst>
          </a:prstGeom>
          <a:gradFill>
            <a:gsLst>
              <a:gs pos="0">
                <a:srgbClr val="02196B">
                  <a:alpha val="60000"/>
                </a:srgbClr>
              </a:gs>
              <a:gs pos="48000">
                <a:srgbClr val="A7A7A7">
                  <a:alpha val="8235"/>
                </a:srgbClr>
              </a:gs>
              <a:gs pos="100000">
                <a:srgbClr val="C9C9C9">
                  <a:alpha val="0"/>
                </a:srgbClr>
              </a:gs>
            </a:gsLst>
            <a:lin ang="135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1081601" y="1466428"/>
            <a:ext cx="3098779" cy="1091332"/>
          </a:xfrm>
          <a:prstGeom prst="round2SameRect">
            <a:avLst>
              <a:gd fmla="val 5577" name="adj1"/>
              <a:gd fmla="val 0" name="adj2"/>
            </a:avLst>
          </a:prstGeom>
          <a:solidFill>
            <a:srgbClr val="F36424"/>
          </a:solidFill>
          <a:ln cap="flat" cmpd="sng" w="9525">
            <a:solidFill>
              <a:srgbClr val="F05F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Easy to Deploy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1251856" y="2737562"/>
            <a:ext cx="2914028" cy="220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Deploys in a few hours using existing email addresses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Integrated w/ Outlook, Gmail, Windows Explorer, Mac Finder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191294" y="162455"/>
            <a:ext cx="10515600" cy="69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 SemiBold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Why PreVeil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4">
            <a:alphaModFix/>
          </a:blip>
          <a:srcRect b="0" l="0" r="0" t="53200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/>
          <p:nvPr/>
        </p:nvSpPr>
        <p:spPr>
          <a:xfrm>
            <a:off x="11753160" y="6532409"/>
            <a:ext cx="389236" cy="32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3"/>
          <p:cNvCxnSpPr/>
          <p:nvPr/>
        </p:nvCxnSpPr>
        <p:spPr>
          <a:xfrm>
            <a:off x="298174" y="814441"/>
            <a:ext cx="11454986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p3"/>
          <p:cNvSpPr txBox="1"/>
          <p:nvPr/>
        </p:nvSpPr>
        <p:spPr>
          <a:xfrm>
            <a:off x="4447049" y="2737627"/>
            <a:ext cx="32433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Meets all DoD DFARS &amp; NIST/CMMC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2,000+ DIB customers,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50+ with 110/110 CMMC assessment scores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7939600" y="1466428"/>
            <a:ext cx="3098779" cy="1091332"/>
          </a:xfrm>
          <a:prstGeom prst="round2SameRect">
            <a:avLst>
              <a:gd fmla="val 4345" name="adj1"/>
              <a:gd fmla="val 0" name="adj2"/>
            </a:avLst>
          </a:prstGeom>
          <a:solidFill>
            <a:srgbClr val="F36424"/>
          </a:solidFill>
          <a:ln cap="flat" cmpd="sng" w="9525">
            <a:solidFill>
              <a:srgbClr val="F05F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Save 75% vs Alternatives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8124351" y="2725474"/>
            <a:ext cx="2914028" cy="220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Minimize the compliance boundary to only users handling CUI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Leverage PreVeil’s Compliance Accelerator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4317636" y="1466427"/>
            <a:ext cx="3478679" cy="1091332"/>
          </a:xfrm>
          <a:prstGeom prst="round2SameRect">
            <a:avLst>
              <a:gd fmla="val 4345" name="adj1"/>
              <a:gd fmla="val 0" name="adj2"/>
            </a:avLst>
          </a:prstGeom>
          <a:solidFill>
            <a:srgbClr val="F36424"/>
          </a:solidFill>
          <a:ln cap="flat" cmpd="sng" w="9525">
            <a:solidFill>
              <a:srgbClr val="F05F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Proven</a:t>
            </a:r>
            <a:b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Compliance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4374909" y="6585907"/>
            <a:ext cx="32133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"/>
          <p:cNvPicPr preferRelativeResize="0"/>
          <p:nvPr/>
        </p:nvPicPr>
        <p:blipFill rotWithShape="1">
          <a:blip r:embed="rId5">
            <a:alphaModFix/>
          </a:blip>
          <a:srcRect b="16309" l="0" r="0" t="17740"/>
          <a:stretch/>
        </p:blipFill>
        <p:spPr>
          <a:xfrm>
            <a:off x="1340006" y="5407494"/>
            <a:ext cx="1610816" cy="39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3289" y="5460397"/>
            <a:ext cx="305999" cy="27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4026" y="5443398"/>
            <a:ext cx="339715" cy="33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"/>
          <p:cNvPicPr preferRelativeResize="0"/>
          <p:nvPr/>
        </p:nvPicPr>
        <p:blipFill rotWithShape="1">
          <a:blip r:embed="rId8">
            <a:alphaModFix/>
          </a:blip>
          <a:srcRect b="0" l="32751" r="30246" t="0"/>
          <a:stretch/>
        </p:blipFill>
        <p:spPr>
          <a:xfrm>
            <a:off x="5768611" y="5330436"/>
            <a:ext cx="570967" cy="51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8">
            <a:alphaModFix/>
          </a:blip>
          <a:srcRect b="0" l="0" r="65470" t="0"/>
          <a:stretch/>
        </p:blipFill>
        <p:spPr>
          <a:xfrm>
            <a:off x="5047745" y="5330436"/>
            <a:ext cx="532868" cy="51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/>
          <p:cNvPicPr preferRelativeResize="0"/>
          <p:nvPr/>
        </p:nvPicPr>
        <p:blipFill rotWithShape="1">
          <a:blip r:embed="rId8">
            <a:alphaModFix/>
          </a:blip>
          <a:srcRect b="0" l="66851" r="0" t="0"/>
          <a:stretch/>
        </p:blipFill>
        <p:spPr>
          <a:xfrm>
            <a:off x="6527576" y="5330436"/>
            <a:ext cx="511552" cy="5109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3"/>
          <p:cNvGrpSpPr/>
          <p:nvPr/>
        </p:nvGrpSpPr>
        <p:grpSpPr>
          <a:xfrm>
            <a:off x="7987697" y="4393770"/>
            <a:ext cx="3434555" cy="1363220"/>
            <a:chOff x="7707026" y="4461206"/>
            <a:chExt cx="3434555" cy="1363220"/>
          </a:xfrm>
        </p:grpSpPr>
        <p:graphicFrame>
          <p:nvGraphicFramePr>
            <p:cNvPr id="182" name="Google Shape;182;p3"/>
            <p:cNvGraphicFramePr/>
            <p:nvPr/>
          </p:nvGraphicFramePr>
          <p:xfrm>
            <a:off x="7743625" y="4461206"/>
            <a:ext cx="3397956" cy="1363220"/>
          </p:xfrm>
          <a:graphic>
            <a:graphicData uri="http://schemas.openxmlformats.org/drawingml/2006/chart">
              <c:chart r:id="rId9"/>
            </a:graphicData>
          </a:graphic>
        </p:graphicFrame>
        <p:sp>
          <p:nvSpPr>
            <p:cNvPr id="183" name="Google Shape;183;p3"/>
            <p:cNvSpPr txBox="1"/>
            <p:nvPr/>
          </p:nvSpPr>
          <p:spPr>
            <a:xfrm>
              <a:off x="9616822" y="4752747"/>
              <a:ext cx="809401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-US" sz="700" u="none" cap="none" strike="noStrike">
                  <a:solidFill>
                    <a:srgbClr val="70707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Alternatives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 txBox="1"/>
            <p:nvPr/>
          </p:nvSpPr>
          <p:spPr>
            <a:xfrm>
              <a:off x="7707026" y="5378195"/>
              <a:ext cx="941435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License  + </a:t>
              </a:r>
              <a:r>
                <a:rPr b="0" i="0" lang="en-US" sz="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Documentation</a:t>
              </a:r>
              <a:r>
                <a:rPr b="0" i="0" lang="en-US" sz="7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Cost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8651476" y="5109561"/>
              <a:ext cx="809401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rgbClr val="F3642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PreVeil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3"/>
          <p:cNvSpPr txBox="1"/>
          <p:nvPr/>
        </p:nvSpPr>
        <p:spPr>
          <a:xfrm>
            <a:off x="8362262" y="319026"/>
            <a:ext cx="339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logo here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346631bc7_0_1"/>
          <p:cNvSpPr txBox="1"/>
          <p:nvPr>
            <p:ph idx="12" type="sldNum"/>
          </p:nvPr>
        </p:nvSpPr>
        <p:spPr>
          <a:xfrm>
            <a:off x="9399196" y="6541613"/>
            <a:ext cx="27432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g3a346631bc7_0_1"/>
          <p:cNvSpPr txBox="1"/>
          <p:nvPr>
            <p:ph type="title"/>
          </p:nvPr>
        </p:nvSpPr>
        <p:spPr>
          <a:xfrm>
            <a:off x="192024" y="137160"/>
            <a:ext cx="11562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300"/>
              </a:buClr>
              <a:buSzPts val="3200"/>
              <a:buFont typeface="Titillium Web SemiBold"/>
              <a:buNone/>
            </a:pPr>
            <a:r>
              <a:rPr b="1" lang="en-US" sz="3200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PreVeil Benefits vs. GCC High</a:t>
            </a:r>
            <a:endParaRPr/>
          </a:p>
        </p:txBody>
      </p:sp>
      <p:sp>
        <p:nvSpPr>
          <p:cNvPr id="194" name="Google Shape;194;g3a346631bc7_0_1"/>
          <p:cNvSpPr txBox="1"/>
          <p:nvPr>
            <p:ph idx="1" type="body"/>
          </p:nvPr>
        </p:nvSpPr>
        <p:spPr>
          <a:xfrm>
            <a:off x="661850" y="1933974"/>
            <a:ext cx="4864200" cy="3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Deployment costs: </a:t>
            </a:r>
            <a:r>
              <a:rPr lang="en-US" sz="1400"/>
              <a:t>PreVeil deploys in as little as 1-2 hours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License structure:</a:t>
            </a:r>
            <a:r>
              <a:rPr lang="en-US" sz="1400"/>
              <a:t> PreVeil’s licenses are lower cost and PreVeil only requires licenses for users handling CUI as opposed to enterprise-wide deployments.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Streamlined Documentation:</a:t>
            </a:r>
            <a:r>
              <a:rPr lang="en-US" sz="1400"/>
              <a:t> PreVeil provides detailed compliance documentation outlining exactly how PreVeil supports meeting each control, which can save hundreds of hours of time and associated costs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Supply Chain Collaboration:</a:t>
            </a:r>
            <a:r>
              <a:rPr lang="en-US" sz="1400"/>
              <a:t> easily communicate with suppliers and 3rd parties with PreVeil’s freemium model.</a:t>
            </a:r>
            <a:endParaRPr sz="1400"/>
          </a:p>
        </p:txBody>
      </p:sp>
      <p:sp>
        <p:nvSpPr>
          <p:cNvPr id="195" name="Google Shape;195;g3a346631bc7_0_1"/>
          <p:cNvSpPr txBox="1"/>
          <p:nvPr>
            <p:ph idx="2" type="body"/>
          </p:nvPr>
        </p:nvSpPr>
        <p:spPr>
          <a:xfrm>
            <a:off x="6584703" y="1933974"/>
            <a:ext cx="4888200" cy="3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Prevent CUI Leakage:</a:t>
            </a:r>
            <a:r>
              <a:rPr lang="en-US" sz="1400"/>
              <a:t> Easily restrict flow of CUI to authorized contacts.</a:t>
            </a:r>
            <a:endParaRPr sz="14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ITAR Support:</a:t>
            </a:r>
            <a:r>
              <a:rPr lang="en-US" sz="1400"/>
              <a:t> PreVeil complies with ITAR E2E encryption requirements and meets carveout criteria, saving steps to compliance</a:t>
            </a:r>
            <a:endParaRPr sz="14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Cross Platform Support:</a:t>
            </a:r>
            <a:r>
              <a:rPr lang="en-US" sz="1400"/>
              <a:t> Supported on PC, MAC, iOS, &amp; Android</a:t>
            </a:r>
            <a:endParaRPr sz="14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-US" sz="1400"/>
              <a:t>Storage on AWS Gov Cloud:</a:t>
            </a:r>
            <a:r>
              <a:rPr lang="en-US" sz="1400"/>
              <a:t> PreVeil Email + Drive automatically encrypt and store data on Amazon’s FedRAMP High GovCloud</a:t>
            </a:r>
            <a:endParaRPr sz="1400"/>
          </a:p>
        </p:txBody>
      </p:sp>
      <p:sp>
        <p:nvSpPr>
          <p:cNvPr id="196" name="Google Shape;196;g3a346631bc7_0_1"/>
          <p:cNvSpPr txBox="1"/>
          <p:nvPr>
            <p:ph idx="3" type="body"/>
          </p:nvPr>
        </p:nvSpPr>
        <p:spPr>
          <a:xfrm>
            <a:off x="515110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Save 80%+ with PreVeil</a:t>
            </a:r>
            <a:endParaRPr/>
          </a:p>
        </p:txBody>
      </p:sp>
      <p:sp>
        <p:nvSpPr>
          <p:cNvPr id="197" name="Google Shape;197;g3a346631bc7_0_1"/>
          <p:cNvSpPr txBox="1"/>
          <p:nvPr>
            <p:ph idx="4" type="body"/>
          </p:nvPr>
        </p:nvSpPr>
        <p:spPr>
          <a:xfrm>
            <a:off x="6437244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Additional PreVeil Benefits</a:t>
            </a:r>
            <a:endParaRPr/>
          </a:p>
        </p:txBody>
      </p:sp>
      <p:sp>
        <p:nvSpPr>
          <p:cNvPr id="198" name="Google Shape;198;g3a346631bc7_0_1"/>
          <p:cNvSpPr txBox="1"/>
          <p:nvPr/>
        </p:nvSpPr>
        <p:spPr>
          <a:xfrm>
            <a:off x="8362262" y="319026"/>
            <a:ext cx="339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"/>
          <p:cNvPicPr preferRelativeResize="0"/>
          <p:nvPr/>
        </p:nvPicPr>
        <p:blipFill rotWithShape="1">
          <a:blip r:embed="rId3">
            <a:alphaModFix/>
          </a:blip>
          <a:srcRect b="0" l="0" r="9444" t="92157"/>
          <a:stretch/>
        </p:blipFill>
        <p:spPr>
          <a:xfrm>
            <a:off x="-1" y="6523466"/>
            <a:ext cx="12192001" cy="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"/>
          <p:cNvSpPr txBox="1"/>
          <p:nvPr/>
        </p:nvSpPr>
        <p:spPr>
          <a:xfrm>
            <a:off x="11753160" y="6532409"/>
            <a:ext cx="389236" cy="32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"/>
          <p:cNvPicPr preferRelativeResize="0"/>
          <p:nvPr/>
        </p:nvPicPr>
        <p:blipFill rotWithShape="1">
          <a:blip r:embed="rId4">
            <a:alphaModFix/>
          </a:blip>
          <a:srcRect b="0" l="0" r="0" t="53200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"/>
          <p:cNvSpPr txBox="1"/>
          <p:nvPr/>
        </p:nvSpPr>
        <p:spPr>
          <a:xfrm>
            <a:off x="4374909" y="6585907"/>
            <a:ext cx="32133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287262" y="1227301"/>
            <a:ext cx="3390773" cy="616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Simple, Secure, Compliant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Email + File Sharing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"/>
          <p:cNvSpPr txBox="1"/>
          <p:nvPr/>
        </p:nvSpPr>
        <p:spPr>
          <a:xfrm>
            <a:off x="4254278" y="1227302"/>
            <a:ext cx="3579394" cy="887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Assessment-Ready CMMC/NIST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Documentation with 1x1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FF53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Compliance Accelerator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"/>
          <p:cNvSpPr txBox="1"/>
          <p:nvPr/>
        </p:nvSpPr>
        <p:spPr>
          <a:xfrm>
            <a:off x="7985722" y="1223500"/>
            <a:ext cx="3746433" cy="616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PreVeil Certified RPO, C3PAO, MSP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Partner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2"/>
          <p:cNvCxnSpPr/>
          <p:nvPr/>
        </p:nvCxnSpPr>
        <p:spPr>
          <a:xfrm>
            <a:off x="4102227" y="1139426"/>
            <a:ext cx="0" cy="4941157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2"/>
          <p:cNvCxnSpPr/>
          <p:nvPr/>
        </p:nvCxnSpPr>
        <p:spPr>
          <a:xfrm>
            <a:off x="7917193" y="1139426"/>
            <a:ext cx="0" cy="4941157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2"/>
          <p:cNvSpPr txBox="1"/>
          <p:nvPr/>
        </p:nvSpPr>
        <p:spPr>
          <a:xfrm>
            <a:off x="94925" y="4555327"/>
            <a:ext cx="396554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FedRAMP Certified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Meets DFARS c-g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FIPS 140-2 Validated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ITAR Compliant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inherited or partial support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102 of 110 NIST/CMMC controls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"/>
          <p:cNvSpPr txBox="1"/>
          <p:nvPr/>
        </p:nvSpPr>
        <p:spPr>
          <a:xfrm>
            <a:off x="4162064" y="4789672"/>
            <a:ext cx="35403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60+ assessor-validated compliance documents proven in CMMC assessments and 30 instructional videos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content to help address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110 of 110 controls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"/>
          <p:cNvSpPr txBox="1"/>
          <p:nvPr/>
        </p:nvSpPr>
        <p:spPr>
          <a:xfrm>
            <a:off x="8215396" y="4789672"/>
            <a:ext cx="34818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time and money with leading industry partners that know PreVeil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 guidance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meeting 110 of 110 controls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Veil Review | PCMag" id="215" name="Google Shape;21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576" y="13672"/>
            <a:ext cx="1687845" cy="949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"/>
          <p:cNvCxnSpPr/>
          <p:nvPr/>
        </p:nvCxnSpPr>
        <p:spPr>
          <a:xfrm>
            <a:off x="298174" y="963085"/>
            <a:ext cx="11454986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mputer screen with a phone and a message&#10;&#10;AI-generated content may be incorrect." id="219" name="Google Shape;21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46" y="1958951"/>
            <a:ext cx="4022099" cy="2480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"/>
          <p:cNvGrpSpPr/>
          <p:nvPr/>
        </p:nvGrpSpPr>
        <p:grpSpPr>
          <a:xfrm>
            <a:off x="8131971" y="2171103"/>
            <a:ext cx="3793890" cy="1751026"/>
            <a:chOff x="8131971" y="2171103"/>
            <a:chExt cx="3793890" cy="1751026"/>
          </a:xfrm>
        </p:grpSpPr>
        <p:sp>
          <p:nvSpPr>
            <p:cNvPr id="221" name="Google Shape;221;p2"/>
            <p:cNvSpPr/>
            <p:nvPr/>
          </p:nvSpPr>
          <p:spPr>
            <a:xfrm>
              <a:off x="8207723" y="2239239"/>
              <a:ext cx="3641487" cy="1614755"/>
            </a:xfrm>
            <a:prstGeom prst="rect">
              <a:avLst/>
            </a:prstGeom>
            <a:solidFill>
              <a:srgbClr val="0A143C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black and white sign with white text&#10;&#10;AI-generated content may be incorrect." id="222" name="Google Shape;222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31971" y="2171103"/>
              <a:ext cx="3793890" cy="17510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screen shot of a computer&#10;&#10;AI-generated content may be incorrect." id="223" name="Google Shape;22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72266" y="1995818"/>
            <a:ext cx="3703167" cy="228423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"/>
          <p:cNvSpPr txBox="1"/>
          <p:nvPr/>
        </p:nvSpPr>
        <p:spPr>
          <a:xfrm>
            <a:off x="8362262" y="319026"/>
            <a:ext cx="339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"/>
          <p:cNvSpPr txBox="1"/>
          <p:nvPr/>
        </p:nvSpPr>
        <p:spPr>
          <a:xfrm>
            <a:off x="191294" y="138868"/>
            <a:ext cx="10515600" cy="69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300"/>
              </a:buClr>
              <a:buSzPts val="3200"/>
              <a:buFont typeface="Titillium Web SemiBold"/>
              <a:buNone/>
            </a:pPr>
            <a:r>
              <a:rPr b="1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PreVeil’s Zero Trust Security Advantage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6"/>
          <p:cNvPicPr preferRelativeResize="0"/>
          <p:nvPr/>
        </p:nvPicPr>
        <p:blipFill rotWithShape="1">
          <a:blip r:embed="rId3">
            <a:alphaModFix/>
          </a:blip>
          <a:srcRect b="0" l="0" r="9444" t="92157"/>
          <a:stretch/>
        </p:blipFill>
        <p:spPr>
          <a:xfrm>
            <a:off x="-1" y="6523466"/>
            <a:ext cx="12192001" cy="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11753160" y="6532409"/>
            <a:ext cx="389236" cy="32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4">
            <a:alphaModFix/>
          </a:blip>
          <a:srcRect b="0" l="0" r="0" t="53200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4374909" y="6585907"/>
            <a:ext cx="32133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6"/>
          <p:cNvCxnSpPr/>
          <p:nvPr/>
        </p:nvCxnSpPr>
        <p:spPr>
          <a:xfrm>
            <a:off x="298174" y="814441"/>
            <a:ext cx="11454986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5" name="Google Shape;235;p6"/>
          <p:cNvSpPr/>
          <p:nvPr/>
        </p:nvSpPr>
        <p:spPr>
          <a:xfrm>
            <a:off x="6109476" y="1253695"/>
            <a:ext cx="278203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Central Point of Attack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6095999" y="1755143"/>
            <a:ext cx="273395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Distributed trust for invasive Administrative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3247823" y="1253695"/>
            <a:ext cx="260604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Passwords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298174" y="1253695"/>
            <a:ext cx="2606040" cy="300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End-to-end Encryption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9147120" y="1260322"/>
            <a:ext cx="260604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Trusted 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3247822" y="1755143"/>
            <a:ext cx="26060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Authentication via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secure cryptographic keys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9147120" y="1755143"/>
            <a:ext cx="26060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Share CUI only with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trusted 3</a:t>
            </a:r>
            <a:r>
              <a:rPr b="0" baseline="3000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rd</a:t>
            </a: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parties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298174" y="1755143"/>
            <a:ext cx="26060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attacker can ever decrypt your CUI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6"/>
          <p:cNvCxnSpPr/>
          <p:nvPr/>
        </p:nvCxnSpPr>
        <p:spPr>
          <a:xfrm>
            <a:off x="3076018" y="1139426"/>
            <a:ext cx="0" cy="4855609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6"/>
          <p:cNvCxnSpPr/>
          <p:nvPr/>
        </p:nvCxnSpPr>
        <p:spPr>
          <a:xfrm>
            <a:off x="6025666" y="1139426"/>
            <a:ext cx="0" cy="4855609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6"/>
          <p:cNvCxnSpPr/>
          <p:nvPr/>
        </p:nvCxnSpPr>
        <p:spPr>
          <a:xfrm>
            <a:off x="8975314" y="1139426"/>
            <a:ext cx="0" cy="4855609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6" name="Google Shape;24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542" y="2791169"/>
            <a:ext cx="2733960" cy="266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83863" y="2791169"/>
            <a:ext cx="2733958" cy="266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27535" y="2791168"/>
            <a:ext cx="2733960" cy="266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89134" y="2791168"/>
            <a:ext cx="2733961" cy="266161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 txBox="1"/>
          <p:nvPr/>
        </p:nvSpPr>
        <p:spPr>
          <a:xfrm>
            <a:off x="8362262" y="319026"/>
            <a:ext cx="339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9117ec61c5_0_0"/>
          <p:cNvSpPr txBox="1"/>
          <p:nvPr/>
        </p:nvSpPr>
        <p:spPr>
          <a:xfrm>
            <a:off x="203576" y="225903"/>
            <a:ext cx="10515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300"/>
              </a:buClr>
              <a:buSzPts val="3200"/>
              <a:buFont typeface="Titillium Web SemiBold"/>
              <a:buNone/>
            </a:pPr>
            <a:r>
              <a:rPr b="1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PreVeil </a:t>
            </a:r>
            <a:r>
              <a:rPr b="1" lang="en-US" sz="3200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Email Gateway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39117ec61c5_0_0"/>
          <p:cNvPicPr preferRelativeResize="0"/>
          <p:nvPr/>
        </p:nvPicPr>
        <p:blipFill rotWithShape="1">
          <a:blip r:embed="rId3">
            <a:alphaModFix/>
          </a:blip>
          <a:srcRect b="0" l="0" r="9444" t="92156"/>
          <a:stretch/>
        </p:blipFill>
        <p:spPr>
          <a:xfrm>
            <a:off x="-1" y="6523466"/>
            <a:ext cx="12192000" cy="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9117ec61c5_0_0"/>
          <p:cNvSpPr txBox="1"/>
          <p:nvPr/>
        </p:nvSpPr>
        <p:spPr>
          <a:xfrm>
            <a:off x="11753160" y="6532409"/>
            <a:ext cx="389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39117ec61c5_0_0"/>
          <p:cNvPicPr preferRelativeResize="0"/>
          <p:nvPr/>
        </p:nvPicPr>
        <p:blipFill rotWithShape="1">
          <a:blip r:embed="rId4">
            <a:alphaModFix/>
          </a:blip>
          <a:srcRect b="0" l="0" r="0" t="53201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9117ec61c5_0_0"/>
          <p:cNvSpPr txBox="1"/>
          <p:nvPr/>
        </p:nvSpPr>
        <p:spPr>
          <a:xfrm>
            <a:off x="4374909" y="6585907"/>
            <a:ext cx="321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g39117ec61c5_0_0"/>
          <p:cNvCxnSpPr/>
          <p:nvPr/>
        </p:nvCxnSpPr>
        <p:spPr>
          <a:xfrm>
            <a:off x="298174" y="814441"/>
            <a:ext cx="11454900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1" name="Google Shape;261;g39117ec61c5_0_0"/>
          <p:cNvSpPr txBox="1"/>
          <p:nvPr/>
        </p:nvSpPr>
        <p:spPr>
          <a:xfrm>
            <a:off x="203576" y="955460"/>
            <a:ext cx="5568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Enables organizations to share CUI with customers and business partners that prefer to send and receive secure email via their own compliant email system.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9117ec61c5_0_0"/>
          <p:cNvSpPr txBox="1"/>
          <p:nvPr/>
        </p:nvSpPr>
        <p:spPr>
          <a:xfrm>
            <a:off x="6096000" y="955443"/>
            <a:ext cx="55686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Works with any 3rd party email address</a:t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Libre Franklin"/>
              <a:buChar char="•"/>
            </a:pPr>
            <a:r>
              <a:rPr lang="en-US" sz="1500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Secure, encrypted bi-directional email transport</a:t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Libre Franklin"/>
              <a:buChar char="•"/>
            </a:pPr>
            <a:r>
              <a:rPr lang="en-US" sz="1500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NIST/CMMC compliance boundaries are maintained for both sender and receiver</a:t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Libre Franklin"/>
              <a:buChar char="•"/>
            </a:pPr>
            <a:r>
              <a:rPr lang="en-US" sz="1500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Seamless for your users – works within existing PreVeil accounts</a:t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Libre Franklin"/>
              <a:buChar char="•"/>
            </a:pPr>
            <a:r>
              <a:rPr lang="en-US" sz="1500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Easy for 3rd party users – they use their regular email service (assumed compliant)</a:t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Libre Franklin"/>
              <a:buChar char="•"/>
            </a:pPr>
            <a:r>
              <a:rPr lang="en-US" sz="1500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Supports TLS and standard ECA certificates</a:t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Libre Franklin"/>
              <a:buChar char="•"/>
            </a:pPr>
            <a:r>
              <a:rPr lang="en-US" sz="1500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Works with existing PreVeil accounts</a:t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Libre Franklin"/>
              <a:buChar char="•"/>
            </a:pPr>
            <a:r>
              <a:rPr lang="en-US" sz="1500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Operates inside the customer firewall so PreVeil has no access to data</a:t>
            </a:r>
            <a:endParaRPr sz="1500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3" name="Google Shape;263;g39117ec61c5_0_0"/>
          <p:cNvSpPr txBox="1"/>
          <p:nvPr/>
        </p:nvSpPr>
        <p:spPr>
          <a:xfrm>
            <a:off x="8362262" y="319026"/>
            <a:ext cx="339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39117ec61c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975" y="2190098"/>
            <a:ext cx="5213876" cy="34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/>
          <p:nvPr/>
        </p:nvSpPr>
        <p:spPr>
          <a:xfrm>
            <a:off x="203576" y="225903"/>
            <a:ext cx="10515600" cy="69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300"/>
              </a:buClr>
              <a:buSzPts val="3200"/>
              <a:buFont typeface="Titillium Web SemiBold"/>
              <a:buNone/>
            </a:pPr>
            <a:r>
              <a:rPr b="1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PreVeil Express Portal Access is free for 3</a:t>
            </a:r>
            <a:r>
              <a:rPr b="1" baseline="30000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rd</a:t>
            </a:r>
            <a:r>
              <a:rPr b="1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Parties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7"/>
          <p:cNvPicPr preferRelativeResize="0"/>
          <p:nvPr/>
        </p:nvPicPr>
        <p:blipFill rotWithShape="1">
          <a:blip r:embed="rId3">
            <a:alphaModFix/>
          </a:blip>
          <a:srcRect b="0" l="0" r="9444" t="92157"/>
          <a:stretch/>
        </p:blipFill>
        <p:spPr>
          <a:xfrm>
            <a:off x="-1" y="6523466"/>
            <a:ext cx="12192001" cy="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7"/>
          <p:cNvSpPr txBox="1"/>
          <p:nvPr/>
        </p:nvSpPr>
        <p:spPr>
          <a:xfrm>
            <a:off x="11753160" y="6532409"/>
            <a:ext cx="389236" cy="32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7"/>
          <p:cNvPicPr preferRelativeResize="0"/>
          <p:nvPr/>
        </p:nvPicPr>
        <p:blipFill rotWithShape="1">
          <a:blip r:embed="rId4">
            <a:alphaModFix/>
          </a:blip>
          <a:srcRect b="0" l="0" r="0" t="53200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7"/>
          <p:cNvSpPr txBox="1"/>
          <p:nvPr/>
        </p:nvSpPr>
        <p:spPr>
          <a:xfrm>
            <a:off x="4374909" y="6585907"/>
            <a:ext cx="32133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7"/>
          <p:cNvCxnSpPr/>
          <p:nvPr/>
        </p:nvCxnSpPr>
        <p:spPr>
          <a:xfrm>
            <a:off x="298174" y="814441"/>
            <a:ext cx="11454986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5" name="Google Shape;275;p7"/>
          <p:cNvSpPr txBox="1"/>
          <p:nvPr/>
        </p:nvSpPr>
        <p:spPr>
          <a:xfrm>
            <a:off x="203576" y="955460"/>
            <a:ext cx="5568574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Automatic invitation generated and delivered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Takes 1-2 minutes for set up the first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Fully browser based—</a:t>
            </a: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software install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6095999" y="955460"/>
            <a:ext cx="5568574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Same secure, end to end encryption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Free for PreVeil customers and unlimited # of 3rd parties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Guest accounts to manage or pay for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766" y="2073105"/>
            <a:ext cx="3710422" cy="382943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8" name="Google Shape;27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4909" y="1933951"/>
            <a:ext cx="5631754" cy="2793862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9" name="Google Shape;27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7943" y="3933841"/>
            <a:ext cx="5395738" cy="249659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0" name="Google Shape;280;p7"/>
          <p:cNvSpPr txBox="1"/>
          <p:nvPr/>
        </p:nvSpPr>
        <p:spPr>
          <a:xfrm>
            <a:off x="8362262" y="319026"/>
            <a:ext cx="339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2023-06-08T17:21:57Z</dcterms:created>
  <dc:creator>Adam Larson</dc:creator>
</cp:coreProperties>
</file>