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Titillium Web SemiBold"/>
      <p:regular r:id="rId13"/>
      <p:bold r:id="rId14"/>
      <p:italic r:id="rId15"/>
      <p:boldItalic r:id="rId16"/>
    </p:embeddedFont>
    <p:embeddedFont>
      <p:font typeface="Libre Franklin"/>
      <p:regular r:id="rId17"/>
      <p:bold r:id="rId18"/>
      <p:italic r:id="rId19"/>
      <p:boldItalic r:id="rId20"/>
    </p:embeddedFont>
    <p:embeddedFont>
      <p:font typeface="Titillium Web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hFBTQh7vDzki0Crub6UkfbqAu9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22" Type="http://schemas.openxmlformats.org/officeDocument/2006/relationships/font" Target="fonts/TitilliumWeb-bold.fntdata"/><Relationship Id="rId21" Type="http://schemas.openxmlformats.org/officeDocument/2006/relationships/font" Target="fonts/TitilliumWeb-regular.fntdata"/><Relationship Id="rId24" Type="http://schemas.openxmlformats.org/officeDocument/2006/relationships/font" Target="fonts/TitilliumWeb-boldItalic.fntdata"/><Relationship Id="rId23" Type="http://schemas.openxmlformats.org/officeDocument/2006/relationships/font" Target="fonts/TitilliumWeb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TitilliumWebSemiBold-regular.fntdata"/><Relationship Id="rId12" Type="http://schemas.openxmlformats.org/officeDocument/2006/relationships/slide" Target="slides/slide8.xml"/><Relationship Id="rId15" Type="http://schemas.openxmlformats.org/officeDocument/2006/relationships/font" Target="fonts/TitilliumWebSemiBold-italic.fntdata"/><Relationship Id="rId14" Type="http://schemas.openxmlformats.org/officeDocument/2006/relationships/font" Target="fonts/TitilliumWebSemiBold-bold.fntdata"/><Relationship Id="rId17" Type="http://schemas.openxmlformats.org/officeDocument/2006/relationships/font" Target="fonts/LibreFranklin-regular.fntdata"/><Relationship Id="rId16" Type="http://schemas.openxmlformats.org/officeDocument/2006/relationships/font" Target="fonts/TitilliumWebSemiBold-boldItalic.fntdata"/><Relationship Id="rId19" Type="http://schemas.openxmlformats.org/officeDocument/2006/relationships/font" Target="fonts/LibreFranklin-italic.fntdata"/><Relationship Id="rId18" Type="http://schemas.openxmlformats.org/officeDocument/2006/relationships/font" Target="fonts/LibreFranklin-bold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560162401574798E-2"/>
          <c:y val="0.10258353207532406"/>
          <c:w val="0.92687733759842517"/>
          <c:h val="0.84185372527966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3642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1-0245-AFE9-4E59006F57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0707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41-0245-AFE9-4E59006F5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795808"/>
        <c:axId val="686797232"/>
      </c:barChart>
      <c:catAx>
        <c:axId val="685795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6797232"/>
        <c:crosses val="autoZero"/>
        <c:auto val="1"/>
        <c:lblAlgn val="ctr"/>
        <c:lblOffset val="100"/>
        <c:noMultiLvlLbl val="0"/>
      </c:catAx>
      <c:valAx>
        <c:axId val="686797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57958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6f87935f6_0_2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b6f87935f6_0_2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b6f87935f6_0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3b6f87935f6_0_2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b6f87935f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3b6f87935f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3b6f87935f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Boxes - Dark">
  <p:cSld name="Comparison Boxes - Dar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g3b6f87935f6_0_116"/>
          <p:cNvPicPr preferRelativeResize="0"/>
          <p:nvPr/>
        </p:nvPicPr>
        <p:blipFill rotWithShape="1">
          <a:blip r:embed="rId2">
            <a:alphaModFix/>
          </a:blip>
          <a:srcRect b="0" l="0" r="9444" t="0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g3b6f87935f6_0_116"/>
          <p:cNvPicPr preferRelativeResize="0"/>
          <p:nvPr/>
        </p:nvPicPr>
        <p:blipFill rotWithShape="1">
          <a:blip r:embed="rId3">
            <a:alphaModFix/>
          </a:blip>
          <a:srcRect b="0" l="0" r="0" t="53201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g3b6f87935f6_0_116"/>
          <p:cNvCxnSpPr/>
          <p:nvPr/>
        </p:nvCxnSpPr>
        <p:spPr>
          <a:xfrm>
            <a:off x="298174" y="814441"/>
            <a:ext cx="11454900" cy="0"/>
          </a:xfrm>
          <a:prstGeom prst="straightConnector1">
            <a:avLst/>
          </a:prstGeom>
          <a:noFill/>
          <a:ln cap="flat" cmpd="sng" w="28575">
            <a:solidFill>
              <a:srgbClr val="122C9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" name="Google Shape;25;g3b6f87935f6_0_116"/>
          <p:cNvSpPr txBox="1"/>
          <p:nvPr>
            <p:ph idx="11" type="ftr"/>
          </p:nvPr>
        </p:nvSpPr>
        <p:spPr>
          <a:xfrm>
            <a:off x="3924170" y="6523467"/>
            <a:ext cx="41148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3b6f87935f6_0_116"/>
          <p:cNvSpPr txBox="1"/>
          <p:nvPr>
            <p:ph idx="12" type="sldNum"/>
          </p:nvPr>
        </p:nvSpPr>
        <p:spPr>
          <a:xfrm>
            <a:off x="9399196" y="6541613"/>
            <a:ext cx="27432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3b6f87935f6_0_116"/>
          <p:cNvSpPr/>
          <p:nvPr/>
        </p:nvSpPr>
        <p:spPr>
          <a:xfrm>
            <a:off x="515110" y="1239078"/>
            <a:ext cx="5157900" cy="4625100"/>
          </a:xfrm>
          <a:prstGeom prst="rect">
            <a:avLst/>
          </a:prstGeom>
          <a:noFill/>
          <a:ln cap="flat" cmpd="sng" w="12700">
            <a:solidFill>
              <a:srgbClr val="0070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" name="Google Shape;28;g3b6f87935f6_0_116"/>
          <p:cNvSpPr/>
          <p:nvPr/>
        </p:nvSpPr>
        <p:spPr>
          <a:xfrm>
            <a:off x="6438832" y="1239078"/>
            <a:ext cx="5157300" cy="4625100"/>
          </a:xfrm>
          <a:prstGeom prst="rect">
            <a:avLst/>
          </a:prstGeom>
          <a:noFill/>
          <a:ln cap="flat" cmpd="sng" w="12700">
            <a:solidFill>
              <a:srgbClr val="0070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" name="Google Shape;29;g3b6f87935f6_0_116"/>
          <p:cNvSpPr txBox="1"/>
          <p:nvPr>
            <p:ph type="title"/>
          </p:nvPr>
        </p:nvSpPr>
        <p:spPr>
          <a:xfrm>
            <a:off x="192024" y="137160"/>
            <a:ext cx="115626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g3b6f87935f6_0_116"/>
          <p:cNvSpPr txBox="1"/>
          <p:nvPr>
            <p:ph idx="1" type="body"/>
          </p:nvPr>
        </p:nvSpPr>
        <p:spPr>
          <a:xfrm>
            <a:off x="661850" y="2184487"/>
            <a:ext cx="48642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g3b6f87935f6_0_116"/>
          <p:cNvSpPr txBox="1"/>
          <p:nvPr>
            <p:ph idx="2" type="body"/>
          </p:nvPr>
        </p:nvSpPr>
        <p:spPr>
          <a:xfrm>
            <a:off x="6584707" y="2184487"/>
            <a:ext cx="48882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g3b6f87935f6_0_116"/>
          <p:cNvSpPr txBox="1"/>
          <p:nvPr>
            <p:ph idx="3" type="body"/>
          </p:nvPr>
        </p:nvSpPr>
        <p:spPr>
          <a:xfrm>
            <a:off x="515110" y="1239078"/>
            <a:ext cx="5157300" cy="584700"/>
          </a:xfrm>
          <a:prstGeom prst="rect">
            <a:avLst/>
          </a:prstGeom>
          <a:solidFill>
            <a:srgbClr val="F05F2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g3b6f87935f6_0_116"/>
          <p:cNvSpPr txBox="1"/>
          <p:nvPr>
            <p:ph idx="4" type="body"/>
          </p:nvPr>
        </p:nvSpPr>
        <p:spPr>
          <a:xfrm>
            <a:off x="6437244" y="1239078"/>
            <a:ext cx="5157300" cy="584700"/>
          </a:xfrm>
          <a:prstGeom prst="rect">
            <a:avLst/>
          </a:prstGeom>
          <a:solidFill>
            <a:srgbClr val="F05F2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chart" Target="../charts/chart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9444" t="0"/>
          <a:stretch/>
        </p:blipFill>
        <p:spPr>
          <a:xfrm>
            <a:off x="-1" y="-67506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>
            <p:ph type="ctrTitle"/>
          </p:nvPr>
        </p:nvSpPr>
        <p:spPr>
          <a:xfrm>
            <a:off x="5829269" y="894893"/>
            <a:ext cx="5838000" cy="26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tillium Web SemiBold"/>
              <a:buNone/>
            </a:pPr>
            <a:r>
              <a:rPr b="1" lang="en-US" sz="540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Co-Brand Ready PreVeil Slides</a:t>
            </a:r>
            <a:endParaRPr/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5754594" y="4217356"/>
            <a:ext cx="5624597" cy="1632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complete, cost-effective solution to CMMC compliance</a:t>
            </a:r>
            <a:endParaRPr/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482" y="2942933"/>
            <a:ext cx="2188309" cy="867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"/>
          <p:cNvCxnSpPr/>
          <p:nvPr/>
        </p:nvCxnSpPr>
        <p:spPr>
          <a:xfrm>
            <a:off x="5512158" y="1219403"/>
            <a:ext cx="0" cy="4382907"/>
          </a:xfrm>
          <a:prstGeom prst="straightConnector1">
            <a:avLst/>
          </a:prstGeom>
          <a:noFill/>
          <a:ln cap="flat" cmpd="sng" w="9525">
            <a:solidFill>
              <a:srgbClr val="F3642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3b6f87935f6_0_275"/>
          <p:cNvPicPr preferRelativeResize="0"/>
          <p:nvPr/>
        </p:nvPicPr>
        <p:blipFill rotWithShape="1">
          <a:blip r:embed="rId3">
            <a:alphaModFix/>
          </a:blip>
          <a:srcRect b="0" l="0" r="9444" t="92156"/>
          <a:stretch/>
        </p:blipFill>
        <p:spPr>
          <a:xfrm>
            <a:off x="-1" y="6523466"/>
            <a:ext cx="12192000" cy="33453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3b6f87935f6_0_275"/>
          <p:cNvSpPr txBox="1"/>
          <p:nvPr/>
        </p:nvSpPr>
        <p:spPr>
          <a:xfrm>
            <a:off x="11753160" y="6532409"/>
            <a:ext cx="389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3b6f87935f6_0_275"/>
          <p:cNvPicPr preferRelativeResize="0"/>
          <p:nvPr/>
        </p:nvPicPr>
        <p:blipFill rotWithShape="1">
          <a:blip r:embed="rId4">
            <a:alphaModFix/>
          </a:blip>
          <a:srcRect b="0" l="0" r="0" t="53201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b6f87935f6_0_275"/>
          <p:cNvSpPr txBox="1"/>
          <p:nvPr/>
        </p:nvSpPr>
        <p:spPr>
          <a:xfrm>
            <a:off x="4374909" y="6585907"/>
            <a:ext cx="321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B3C6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&amp; PROPRIETARY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b6f87935f6_0_275"/>
          <p:cNvSpPr txBox="1"/>
          <p:nvPr/>
        </p:nvSpPr>
        <p:spPr>
          <a:xfrm>
            <a:off x="287262" y="1227301"/>
            <a:ext cx="3390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What Partner Does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3b6f87935f6_0_275"/>
          <p:cNvSpPr txBox="1"/>
          <p:nvPr/>
        </p:nvSpPr>
        <p:spPr>
          <a:xfrm>
            <a:off x="4254278" y="1227302"/>
            <a:ext cx="3579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What Partner Does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b6f87935f6_0_275"/>
          <p:cNvSpPr txBox="1"/>
          <p:nvPr/>
        </p:nvSpPr>
        <p:spPr>
          <a:xfrm>
            <a:off x="8209553" y="1227301"/>
            <a:ext cx="331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What Partner Does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g3b6f87935f6_0_275"/>
          <p:cNvCxnSpPr/>
          <p:nvPr/>
        </p:nvCxnSpPr>
        <p:spPr>
          <a:xfrm>
            <a:off x="4102227" y="1139426"/>
            <a:ext cx="0" cy="4353000"/>
          </a:xfrm>
          <a:prstGeom prst="straightConnector1">
            <a:avLst/>
          </a:prstGeom>
          <a:noFill/>
          <a:ln cap="flat" cmpd="sng" w="9525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g3b6f87935f6_0_275"/>
          <p:cNvCxnSpPr/>
          <p:nvPr/>
        </p:nvCxnSpPr>
        <p:spPr>
          <a:xfrm>
            <a:off x="7917193" y="1139426"/>
            <a:ext cx="0" cy="4353000"/>
          </a:xfrm>
          <a:prstGeom prst="straightConnector1">
            <a:avLst/>
          </a:prstGeom>
          <a:noFill/>
          <a:ln cap="flat" cmpd="sng" w="9525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" name="Google Shape;119;g3b6f87935f6_0_275"/>
          <p:cNvSpPr txBox="1"/>
          <p:nvPr/>
        </p:nvSpPr>
        <p:spPr>
          <a:xfrm>
            <a:off x="-15365" y="5159135"/>
            <a:ext cx="396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3b6f87935f6_0_275"/>
          <p:cNvSpPr txBox="1"/>
          <p:nvPr/>
        </p:nvSpPr>
        <p:spPr>
          <a:xfrm>
            <a:off x="4167048" y="5144902"/>
            <a:ext cx="3481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b6f87935f6_0_275"/>
          <p:cNvSpPr txBox="1"/>
          <p:nvPr/>
        </p:nvSpPr>
        <p:spPr>
          <a:xfrm>
            <a:off x="8202949" y="5009108"/>
            <a:ext cx="339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g3b6f87935f6_0_275"/>
          <p:cNvCxnSpPr/>
          <p:nvPr/>
        </p:nvCxnSpPr>
        <p:spPr>
          <a:xfrm>
            <a:off x="298174" y="963085"/>
            <a:ext cx="11454900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g3b6f87935f6_0_27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b6f87935f6_0_275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b6f87935f6_0_275"/>
          <p:cNvSpPr txBox="1"/>
          <p:nvPr/>
        </p:nvSpPr>
        <p:spPr>
          <a:xfrm>
            <a:off x="287262" y="259526"/>
            <a:ext cx="3390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6f87935f6_0_247"/>
          <p:cNvSpPr/>
          <p:nvPr/>
        </p:nvSpPr>
        <p:spPr>
          <a:xfrm>
            <a:off x="1079163" y="1549651"/>
            <a:ext cx="3095400" cy="4533900"/>
          </a:xfrm>
          <a:prstGeom prst="roundRect">
            <a:avLst>
              <a:gd fmla="val 1689" name="adj"/>
            </a:avLst>
          </a:prstGeom>
          <a:gradFill>
            <a:gsLst>
              <a:gs pos="0">
                <a:srgbClr val="02196B">
                  <a:alpha val="60392"/>
                </a:srgbClr>
              </a:gs>
              <a:gs pos="48000">
                <a:srgbClr val="A7A7A7">
                  <a:alpha val="9019"/>
                </a:srgbClr>
              </a:gs>
              <a:gs pos="100000">
                <a:srgbClr val="C9C9C9">
                  <a:alpha val="0"/>
                </a:srgbClr>
              </a:gs>
            </a:gsLst>
            <a:lin ang="13500032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b6f87935f6_0_247"/>
          <p:cNvSpPr/>
          <p:nvPr/>
        </p:nvSpPr>
        <p:spPr>
          <a:xfrm>
            <a:off x="4311690" y="1549651"/>
            <a:ext cx="3484500" cy="4533900"/>
          </a:xfrm>
          <a:prstGeom prst="roundRect">
            <a:avLst>
              <a:gd fmla="val 1689" name="adj"/>
            </a:avLst>
          </a:prstGeom>
          <a:gradFill>
            <a:gsLst>
              <a:gs pos="0">
                <a:srgbClr val="02196B">
                  <a:alpha val="60392"/>
                </a:srgbClr>
              </a:gs>
              <a:gs pos="48000">
                <a:srgbClr val="A7A7A7">
                  <a:alpha val="9019"/>
                </a:srgbClr>
              </a:gs>
              <a:gs pos="100000">
                <a:srgbClr val="C9C9C9">
                  <a:alpha val="0"/>
                </a:srgbClr>
              </a:gs>
            </a:gsLst>
            <a:lin ang="13500032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b6f87935f6_0_247"/>
          <p:cNvSpPr/>
          <p:nvPr/>
        </p:nvSpPr>
        <p:spPr>
          <a:xfrm>
            <a:off x="7945629" y="1549651"/>
            <a:ext cx="3095400" cy="4533900"/>
          </a:xfrm>
          <a:prstGeom prst="roundRect">
            <a:avLst>
              <a:gd fmla="val 1689" name="adj"/>
            </a:avLst>
          </a:prstGeom>
          <a:gradFill>
            <a:gsLst>
              <a:gs pos="0">
                <a:srgbClr val="02196B">
                  <a:alpha val="60392"/>
                </a:srgbClr>
              </a:gs>
              <a:gs pos="48000">
                <a:srgbClr val="A7A7A7">
                  <a:alpha val="9019"/>
                </a:srgbClr>
              </a:gs>
              <a:gs pos="100000">
                <a:srgbClr val="C9C9C9">
                  <a:alpha val="0"/>
                </a:srgbClr>
              </a:gs>
            </a:gsLst>
            <a:lin ang="13500032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b6f87935f6_0_247"/>
          <p:cNvSpPr/>
          <p:nvPr/>
        </p:nvSpPr>
        <p:spPr>
          <a:xfrm>
            <a:off x="1081601" y="1466428"/>
            <a:ext cx="3098700" cy="1091400"/>
          </a:xfrm>
          <a:prstGeom prst="round2SameRect">
            <a:avLst>
              <a:gd fmla="val 5577" name="adj1"/>
              <a:gd fmla="val 0" name="adj2"/>
            </a:avLst>
          </a:prstGeom>
          <a:solidFill>
            <a:srgbClr val="F36424"/>
          </a:solidFill>
          <a:ln cap="flat" cmpd="sng" w="9525">
            <a:solidFill>
              <a:srgbClr val="F05F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Value Prop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b6f87935f6_0_247"/>
          <p:cNvSpPr txBox="1"/>
          <p:nvPr/>
        </p:nvSpPr>
        <p:spPr>
          <a:xfrm>
            <a:off x="1251856" y="2737562"/>
            <a:ext cx="291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Details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b6f87935f6_0_247"/>
          <p:cNvSpPr txBox="1"/>
          <p:nvPr/>
        </p:nvSpPr>
        <p:spPr>
          <a:xfrm>
            <a:off x="191294" y="162455"/>
            <a:ext cx="10515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 SemiBold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Why [Partner] (value prop)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3b6f87935f6_0_247"/>
          <p:cNvPicPr preferRelativeResize="0"/>
          <p:nvPr/>
        </p:nvPicPr>
        <p:blipFill rotWithShape="1">
          <a:blip r:embed="rId4">
            <a:alphaModFix/>
          </a:blip>
          <a:srcRect b="0" l="0" r="0" t="53201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b6f87935f6_0_247"/>
          <p:cNvSpPr txBox="1"/>
          <p:nvPr/>
        </p:nvSpPr>
        <p:spPr>
          <a:xfrm>
            <a:off x="11753160" y="6532409"/>
            <a:ext cx="389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g3b6f87935f6_0_247"/>
          <p:cNvCxnSpPr/>
          <p:nvPr/>
        </p:nvCxnSpPr>
        <p:spPr>
          <a:xfrm>
            <a:off x="298174" y="814441"/>
            <a:ext cx="11454900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g3b6f87935f6_0_247"/>
          <p:cNvSpPr txBox="1"/>
          <p:nvPr/>
        </p:nvSpPr>
        <p:spPr>
          <a:xfrm>
            <a:off x="4447049" y="2737627"/>
            <a:ext cx="324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b6f87935f6_0_247"/>
          <p:cNvSpPr/>
          <p:nvPr/>
        </p:nvSpPr>
        <p:spPr>
          <a:xfrm>
            <a:off x="7939600" y="1466428"/>
            <a:ext cx="3098700" cy="1091400"/>
          </a:xfrm>
          <a:prstGeom prst="round2SameRect">
            <a:avLst>
              <a:gd fmla="val 4345" name="adj1"/>
              <a:gd fmla="val 0" name="adj2"/>
            </a:avLst>
          </a:prstGeom>
          <a:solidFill>
            <a:srgbClr val="F36424"/>
          </a:solidFill>
          <a:ln cap="flat" cmpd="sng" w="9525">
            <a:solidFill>
              <a:srgbClr val="F05F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Value Prop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b6f87935f6_0_247"/>
          <p:cNvSpPr txBox="1"/>
          <p:nvPr/>
        </p:nvSpPr>
        <p:spPr>
          <a:xfrm>
            <a:off x="8124351" y="2725474"/>
            <a:ext cx="29139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Details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g3b6f87935f6_0_247"/>
          <p:cNvSpPr/>
          <p:nvPr/>
        </p:nvSpPr>
        <p:spPr>
          <a:xfrm>
            <a:off x="4412992" y="1466427"/>
            <a:ext cx="3319800" cy="1091400"/>
          </a:xfrm>
          <a:prstGeom prst="round2SameRect">
            <a:avLst>
              <a:gd fmla="val 4345" name="adj1"/>
              <a:gd fmla="val 0" name="adj2"/>
            </a:avLst>
          </a:prstGeom>
          <a:solidFill>
            <a:srgbClr val="F36424"/>
          </a:solidFill>
          <a:ln cap="flat" cmpd="sng" w="9525">
            <a:solidFill>
              <a:srgbClr val="F05F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Value Prop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b6f87935f6_0_247"/>
          <p:cNvSpPr txBox="1"/>
          <p:nvPr/>
        </p:nvSpPr>
        <p:spPr>
          <a:xfrm>
            <a:off x="4374909" y="6585907"/>
            <a:ext cx="321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B3C6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&amp; PROPRIETARY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 b="0" l="0" r="9444" t="92157"/>
          <a:stretch/>
        </p:blipFill>
        <p:spPr>
          <a:xfrm>
            <a:off x="-1" y="6523466"/>
            <a:ext cx="12192001" cy="33453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 txBox="1"/>
          <p:nvPr/>
        </p:nvSpPr>
        <p:spPr>
          <a:xfrm>
            <a:off x="11753160" y="6532409"/>
            <a:ext cx="389236" cy="325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4">
            <a:alphaModFix/>
          </a:blip>
          <a:srcRect b="0" l="0" r="0" t="53200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4374909" y="6585907"/>
            <a:ext cx="32133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B3C6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&amp; PROPRIETARY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287262" y="1227301"/>
            <a:ext cx="3390773" cy="583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Simple, Secure, Compliant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Email + File Sharing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254278" y="1227302"/>
            <a:ext cx="3579394" cy="583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Assessment-Ready CMMC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Documentation with 1x1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8209553" y="1227301"/>
            <a:ext cx="3313099" cy="583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PreVeil Certified Partners: Consultants, MSPs, Assessors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8"/>
          <p:cNvCxnSpPr/>
          <p:nvPr/>
        </p:nvCxnSpPr>
        <p:spPr>
          <a:xfrm>
            <a:off x="4102227" y="1139426"/>
            <a:ext cx="0" cy="4353066"/>
          </a:xfrm>
          <a:prstGeom prst="straightConnector1">
            <a:avLst/>
          </a:prstGeom>
          <a:noFill/>
          <a:ln cap="flat" cmpd="sng" w="9525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" name="Google Shape;156;p8"/>
          <p:cNvCxnSpPr/>
          <p:nvPr/>
        </p:nvCxnSpPr>
        <p:spPr>
          <a:xfrm>
            <a:off x="7917193" y="1139426"/>
            <a:ext cx="0" cy="4353066"/>
          </a:xfrm>
          <a:prstGeom prst="straightConnector1">
            <a:avLst/>
          </a:prstGeom>
          <a:noFill/>
          <a:ln cap="flat" cmpd="sng" w="9525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7" name="Google Shape;157;p8"/>
          <p:cNvSpPr txBox="1"/>
          <p:nvPr/>
        </p:nvSpPr>
        <p:spPr>
          <a:xfrm>
            <a:off x="-15365" y="5159135"/>
            <a:ext cx="3965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Meets FedRAMP Moderate Equivalent,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FIPS 140-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DFARS c-g, ITAR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4167048" y="5144902"/>
            <a:ext cx="34818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110 controls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8202949" y="5009108"/>
            <a:ext cx="33953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time and money with partners that were vetted by PreVeil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Veil Review | PCMag" id="160" name="Google Shape;16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3576" y="13672"/>
            <a:ext cx="1687845" cy="949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8"/>
          <p:cNvCxnSpPr/>
          <p:nvPr/>
        </p:nvCxnSpPr>
        <p:spPr>
          <a:xfrm>
            <a:off x="298174" y="963085"/>
            <a:ext cx="11454986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" name="Google Shape;16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9223" y="2324100"/>
            <a:ext cx="3079749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3425" y="1712079"/>
            <a:ext cx="3079339" cy="264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18502" y="1891131"/>
            <a:ext cx="3984447" cy="2552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/>
          <p:nvPr/>
        </p:nvSpPr>
        <p:spPr>
          <a:xfrm>
            <a:off x="1079163" y="1549651"/>
            <a:ext cx="3095271" cy="4533812"/>
          </a:xfrm>
          <a:prstGeom prst="roundRect">
            <a:avLst>
              <a:gd fmla="val 1689" name="adj"/>
            </a:avLst>
          </a:prstGeom>
          <a:gradFill>
            <a:gsLst>
              <a:gs pos="0">
                <a:srgbClr val="02196B">
                  <a:alpha val="60392"/>
                </a:srgbClr>
              </a:gs>
              <a:gs pos="48000">
                <a:srgbClr val="A7A7A7">
                  <a:alpha val="9019"/>
                </a:srgbClr>
              </a:gs>
              <a:gs pos="100000">
                <a:srgbClr val="C9C9C9">
                  <a:alpha val="0"/>
                </a:srgbClr>
              </a:gs>
            </a:gsLst>
            <a:lin ang="135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4311690" y="1549651"/>
            <a:ext cx="3484625" cy="4533812"/>
          </a:xfrm>
          <a:prstGeom prst="roundRect">
            <a:avLst>
              <a:gd fmla="val 1689" name="adj"/>
            </a:avLst>
          </a:prstGeom>
          <a:gradFill>
            <a:gsLst>
              <a:gs pos="0">
                <a:srgbClr val="02196B">
                  <a:alpha val="60392"/>
                </a:srgbClr>
              </a:gs>
              <a:gs pos="48000">
                <a:srgbClr val="A7A7A7">
                  <a:alpha val="9019"/>
                </a:srgbClr>
              </a:gs>
              <a:gs pos="100000">
                <a:srgbClr val="C9C9C9">
                  <a:alpha val="0"/>
                </a:srgbClr>
              </a:gs>
            </a:gsLst>
            <a:lin ang="135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7945629" y="1549651"/>
            <a:ext cx="3095271" cy="4533812"/>
          </a:xfrm>
          <a:prstGeom prst="roundRect">
            <a:avLst>
              <a:gd fmla="val 1689" name="adj"/>
            </a:avLst>
          </a:prstGeom>
          <a:gradFill>
            <a:gsLst>
              <a:gs pos="0">
                <a:srgbClr val="02196B">
                  <a:alpha val="60392"/>
                </a:srgbClr>
              </a:gs>
              <a:gs pos="48000">
                <a:srgbClr val="A7A7A7">
                  <a:alpha val="9019"/>
                </a:srgbClr>
              </a:gs>
              <a:gs pos="100000">
                <a:srgbClr val="C9C9C9">
                  <a:alpha val="0"/>
                </a:srgbClr>
              </a:gs>
            </a:gsLst>
            <a:lin ang="135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1081601" y="1466428"/>
            <a:ext cx="3098779" cy="1091332"/>
          </a:xfrm>
          <a:prstGeom prst="round2SameRect">
            <a:avLst>
              <a:gd fmla="val 5577" name="adj1"/>
              <a:gd fmla="val 0" name="adj2"/>
            </a:avLst>
          </a:prstGeom>
          <a:solidFill>
            <a:srgbClr val="F36424"/>
          </a:solidFill>
          <a:ln cap="flat" cmpd="sng" w="9525">
            <a:solidFill>
              <a:srgbClr val="F05F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Easy to Deploy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1251856" y="2737562"/>
            <a:ext cx="2914028" cy="220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Deploys in a few hours using your existing email addresses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Integrated w/ Outlook, Gmail, Windows Explorer, Mac Finder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191294" y="162455"/>
            <a:ext cx="10515600" cy="69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 SemiBold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Why PreVeil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4">
            <a:alphaModFix/>
          </a:blip>
          <a:srcRect b="0" l="0" r="0" t="53200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11753160" y="6532409"/>
            <a:ext cx="389236" cy="325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9"/>
          <p:cNvCxnSpPr/>
          <p:nvPr/>
        </p:nvCxnSpPr>
        <p:spPr>
          <a:xfrm>
            <a:off x="298174" y="814441"/>
            <a:ext cx="11454986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" name="Google Shape;180;p9"/>
          <p:cNvSpPr txBox="1"/>
          <p:nvPr/>
        </p:nvSpPr>
        <p:spPr>
          <a:xfrm>
            <a:off x="4447049" y="2737627"/>
            <a:ext cx="3243300" cy="21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Meets all DoD DFARS &amp; CMMC requirements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3,000 DIB customers,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75</a:t>
            </a: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 with 110/110 CMMC assessment scores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7939600" y="1466428"/>
            <a:ext cx="3098779" cy="1091332"/>
          </a:xfrm>
          <a:prstGeom prst="round2SameRect">
            <a:avLst>
              <a:gd fmla="val 4345" name="adj1"/>
              <a:gd fmla="val 0" name="adj2"/>
            </a:avLst>
          </a:prstGeom>
          <a:solidFill>
            <a:srgbClr val="F36424"/>
          </a:solidFill>
          <a:ln cap="flat" cmpd="sng" w="9525">
            <a:solidFill>
              <a:srgbClr val="F05F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Save 75% vs Alternatives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8124351" y="2725474"/>
            <a:ext cx="2913900" cy="21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Minimize the compliance boundary to only users handling CUI (enclave)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Leverage PreVeil’s Compliance Accelerator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4412992" y="1466427"/>
            <a:ext cx="3319678" cy="1091332"/>
          </a:xfrm>
          <a:prstGeom prst="round2SameRect">
            <a:avLst>
              <a:gd fmla="val 4345" name="adj1"/>
              <a:gd fmla="val 0" name="adj2"/>
            </a:avLst>
          </a:prstGeom>
          <a:solidFill>
            <a:srgbClr val="F36424"/>
          </a:solidFill>
          <a:ln cap="flat" cmpd="sng" w="9525">
            <a:solidFill>
              <a:srgbClr val="F05F2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Proven</a:t>
            </a:r>
            <a:b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Compliance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4374909" y="6585907"/>
            <a:ext cx="32133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B3C6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&amp; PROPRIETARY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9"/>
          <p:cNvPicPr preferRelativeResize="0"/>
          <p:nvPr/>
        </p:nvPicPr>
        <p:blipFill rotWithShape="1">
          <a:blip r:embed="rId5">
            <a:alphaModFix/>
          </a:blip>
          <a:srcRect b="16309" l="0" r="0" t="17740"/>
          <a:stretch/>
        </p:blipFill>
        <p:spPr>
          <a:xfrm>
            <a:off x="1340006" y="5407494"/>
            <a:ext cx="1610816" cy="39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3289" y="5460397"/>
            <a:ext cx="305999" cy="27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54026" y="5443398"/>
            <a:ext cx="339715" cy="33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 rotWithShape="1">
          <a:blip r:embed="rId8">
            <a:alphaModFix/>
          </a:blip>
          <a:srcRect b="0" l="32751" r="30248" t="0"/>
          <a:stretch/>
        </p:blipFill>
        <p:spPr>
          <a:xfrm>
            <a:off x="5768611" y="5330436"/>
            <a:ext cx="570967" cy="51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8">
            <a:alphaModFix/>
          </a:blip>
          <a:srcRect b="0" l="0" r="65470" t="0"/>
          <a:stretch/>
        </p:blipFill>
        <p:spPr>
          <a:xfrm>
            <a:off x="5047745" y="5330436"/>
            <a:ext cx="532868" cy="51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8">
            <a:alphaModFix/>
          </a:blip>
          <a:srcRect b="0" l="66851" r="0" t="0"/>
          <a:stretch/>
        </p:blipFill>
        <p:spPr>
          <a:xfrm>
            <a:off x="6527576" y="5330436"/>
            <a:ext cx="511552" cy="5109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9"/>
          <p:cNvGrpSpPr/>
          <p:nvPr/>
        </p:nvGrpSpPr>
        <p:grpSpPr>
          <a:xfrm>
            <a:off x="7987697" y="4393770"/>
            <a:ext cx="3434555" cy="1363220"/>
            <a:chOff x="7707026" y="4461206"/>
            <a:chExt cx="3434555" cy="1363220"/>
          </a:xfrm>
        </p:grpSpPr>
        <p:graphicFrame>
          <p:nvGraphicFramePr>
            <p:cNvPr id="192" name="Google Shape;192;p9"/>
            <p:cNvGraphicFramePr/>
            <p:nvPr/>
          </p:nvGraphicFramePr>
          <p:xfrm>
            <a:off x="7743625" y="4461206"/>
            <a:ext cx="3397956" cy="1363220"/>
          </p:xfrm>
          <a:graphic>
            <a:graphicData uri="http://schemas.openxmlformats.org/drawingml/2006/chart">
              <c:chart r:id="rId9"/>
            </a:graphicData>
          </a:graphic>
        </p:graphicFrame>
        <p:sp>
          <p:nvSpPr>
            <p:cNvPr id="193" name="Google Shape;193;p9"/>
            <p:cNvSpPr txBox="1"/>
            <p:nvPr/>
          </p:nvSpPr>
          <p:spPr>
            <a:xfrm>
              <a:off x="9616822" y="4752747"/>
              <a:ext cx="809401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-US" sz="700" u="none" cap="none" strike="noStrike">
                  <a:solidFill>
                    <a:srgbClr val="70707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Alternatives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7707026" y="5378195"/>
              <a:ext cx="941435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License  + </a:t>
              </a:r>
              <a:r>
                <a:rPr b="0" i="0" lang="en-US" sz="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Documentation</a:t>
              </a:r>
              <a:r>
                <a:rPr b="0" i="0" lang="en-US" sz="7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Cost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9"/>
            <p:cNvSpPr txBox="1"/>
            <p:nvPr/>
          </p:nvSpPr>
          <p:spPr>
            <a:xfrm>
              <a:off x="8651476" y="5109561"/>
              <a:ext cx="809401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rgbClr val="F3642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PreVeil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/>
        </p:nvSpPr>
        <p:spPr>
          <a:xfrm>
            <a:off x="203576" y="225903"/>
            <a:ext cx="10515600" cy="69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300"/>
              </a:buClr>
              <a:buSzPts val="3200"/>
              <a:buFont typeface="Titillium Web SemiBold"/>
              <a:buNone/>
            </a:pPr>
            <a:r>
              <a:rPr b="1" i="0" lang="en-US" sz="3200" u="none" cap="none" strike="noStrike">
                <a:solidFill>
                  <a:srgbClr val="FF530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Free Access for 3</a:t>
            </a:r>
            <a:r>
              <a:rPr b="1" baseline="30000" i="0" lang="en-US" sz="3200" u="none" cap="none" strike="noStrike">
                <a:solidFill>
                  <a:srgbClr val="FF530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rd</a:t>
            </a:r>
            <a:r>
              <a:rPr b="1" i="0" lang="en-US" sz="3200" u="none" cap="none" strike="noStrike">
                <a:solidFill>
                  <a:srgbClr val="FF530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Parties to PreVeil Express Portal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 b="0" l="0" r="9444" t="92157"/>
          <a:stretch/>
        </p:blipFill>
        <p:spPr>
          <a:xfrm>
            <a:off x="-1" y="6523466"/>
            <a:ext cx="12192001" cy="33453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3"/>
          <p:cNvSpPr txBox="1"/>
          <p:nvPr/>
        </p:nvSpPr>
        <p:spPr>
          <a:xfrm>
            <a:off x="11753160" y="6532409"/>
            <a:ext cx="389236" cy="325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3"/>
          <p:cNvPicPr preferRelativeResize="0"/>
          <p:nvPr/>
        </p:nvPicPr>
        <p:blipFill rotWithShape="1">
          <a:blip r:embed="rId4">
            <a:alphaModFix/>
          </a:blip>
          <a:srcRect b="0" l="0" r="0" t="53200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3"/>
          <p:cNvSpPr txBox="1"/>
          <p:nvPr/>
        </p:nvSpPr>
        <p:spPr>
          <a:xfrm>
            <a:off x="4374909" y="6585907"/>
            <a:ext cx="32133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B3C6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&amp; PROPRIETARY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13"/>
          <p:cNvCxnSpPr/>
          <p:nvPr/>
        </p:nvCxnSpPr>
        <p:spPr>
          <a:xfrm>
            <a:off x="298174" y="814441"/>
            <a:ext cx="11454986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6" name="Google Shape;206;p13"/>
          <p:cNvSpPr txBox="1"/>
          <p:nvPr/>
        </p:nvSpPr>
        <p:spPr>
          <a:xfrm>
            <a:off x="203576" y="955460"/>
            <a:ext cx="5568574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Automatic invitation generated and delivered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Takes 1-2 minutes for set up the first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Fully browser based - </a:t>
            </a:r>
            <a:r>
              <a:rPr b="1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software install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3"/>
          <p:cNvSpPr txBox="1"/>
          <p:nvPr/>
        </p:nvSpPr>
        <p:spPr>
          <a:xfrm>
            <a:off x="6095999" y="955460"/>
            <a:ext cx="5568574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Same secure, end to end encryption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Free for PreVeil customers and unlimited # of 3rd parties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42778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Guest accounts to manage or pay for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13"/>
          <p:cNvCxnSpPr/>
          <p:nvPr/>
        </p:nvCxnSpPr>
        <p:spPr>
          <a:xfrm rot="10800000">
            <a:off x="298174" y="1966872"/>
            <a:ext cx="11454986" cy="0"/>
          </a:xfrm>
          <a:prstGeom prst="straightConnector1">
            <a:avLst/>
          </a:prstGeom>
          <a:noFill/>
          <a:ln cap="flat" cmpd="sng" w="9525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9" name="Google Shape;20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646" y="2252563"/>
            <a:ext cx="3536541" cy="364997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0" name="Google Shape;21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74909" y="2252563"/>
            <a:ext cx="4989509" cy="247525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1" name="Google Shape;21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7943" y="3933841"/>
            <a:ext cx="5395738" cy="2496593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6f87935f6_0_0"/>
          <p:cNvSpPr txBox="1"/>
          <p:nvPr>
            <p:ph idx="12" type="sldNum"/>
          </p:nvPr>
        </p:nvSpPr>
        <p:spPr>
          <a:xfrm>
            <a:off x="9399196" y="6541613"/>
            <a:ext cx="27432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g3b6f87935f6_0_0"/>
          <p:cNvSpPr txBox="1"/>
          <p:nvPr>
            <p:ph type="title"/>
          </p:nvPr>
        </p:nvSpPr>
        <p:spPr>
          <a:xfrm>
            <a:off x="192024" y="137160"/>
            <a:ext cx="115626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807"/>
              <a:buNone/>
            </a:pPr>
            <a:r>
              <a:rPr lang="en-US"/>
              <a:t>[Your Company] &amp; PreVeil</a:t>
            </a:r>
            <a:endParaRPr/>
          </a:p>
        </p:txBody>
      </p:sp>
      <p:sp>
        <p:nvSpPr>
          <p:cNvPr id="219" name="Google Shape;219;g3b6f87935f6_0_0"/>
          <p:cNvSpPr txBox="1"/>
          <p:nvPr>
            <p:ph idx="1" type="body"/>
          </p:nvPr>
        </p:nvSpPr>
        <p:spPr>
          <a:xfrm>
            <a:off x="661850" y="2184487"/>
            <a:ext cx="48642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2702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1427"/>
              <a:buChar char="●"/>
            </a:pPr>
            <a:r>
              <a:rPr lang="en-US"/>
              <a:t>[Your Company] Preferred Tech Partner providing encrypted Email + File Sharing for Defense and Regulated Industries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2166"/>
              <a:buNone/>
            </a:pPr>
            <a:r>
              <a:t/>
            </a:r>
            <a:endParaRPr/>
          </a:p>
          <a:p>
            <a:pPr indent="-32702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1427"/>
              <a:buChar char="●"/>
            </a:pPr>
            <a:r>
              <a:rPr lang="en-US"/>
              <a:t>Provide pre-filled documentation and assessment prep tools which saves time preparing for CMMC assessment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2166"/>
              <a:buNone/>
            </a:pPr>
            <a:r>
              <a:t/>
            </a:r>
            <a:endParaRPr/>
          </a:p>
          <a:p>
            <a:pPr indent="-32702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1427"/>
              <a:buChar char="●"/>
            </a:pPr>
            <a:r>
              <a:rPr lang="en-US">
                <a:solidFill>
                  <a:srgbClr val="FF5300"/>
                </a:solidFill>
              </a:rPr>
              <a:t>Proven:</a:t>
            </a:r>
            <a:r>
              <a:rPr lang="en-US"/>
              <a:t> 75+ Contractors have received 110/110 CMMC scores leveraging PreVeil</a:t>
            </a:r>
            <a:endParaRPr/>
          </a:p>
        </p:txBody>
      </p:sp>
      <p:sp>
        <p:nvSpPr>
          <p:cNvPr id="220" name="Google Shape;220;g3b6f87935f6_0_0"/>
          <p:cNvSpPr txBox="1"/>
          <p:nvPr>
            <p:ph idx="2" type="body"/>
          </p:nvPr>
        </p:nvSpPr>
        <p:spPr>
          <a:xfrm>
            <a:off x="6584707" y="2184487"/>
            <a:ext cx="48882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1" name="Google Shape;221;g3b6f87935f6_0_0"/>
          <p:cNvSpPr txBox="1"/>
          <p:nvPr>
            <p:ph idx="3" type="body"/>
          </p:nvPr>
        </p:nvSpPr>
        <p:spPr>
          <a:xfrm>
            <a:off x="515110" y="1239078"/>
            <a:ext cx="5157300" cy="584700"/>
          </a:xfrm>
          <a:prstGeom prst="rect">
            <a:avLst/>
          </a:prstGeom>
          <a:solidFill>
            <a:srgbClr val="F05F2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PreVeil</a:t>
            </a:r>
            <a:endParaRPr/>
          </a:p>
        </p:txBody>
      </p:sp>
      <p:sp>
        <p:nvSpPr>
          <p:cNvPr id="222" name="Google Shape;222;g3b6f87935f6_0_0"/>
          <p:cNvSpPr txBox="1"/>
          <p:nvPr>
            <p:ph idx="4" type="body"/>
          </p:nvPr>
        </p:nvSpPr>
        <p:spPr>
          <a:xfrm>
            <a:off x="6437244" y="1239078"/>
            <a:ext cx="5157300" cy="584700"/>
          </a:xfrm>
          <a:prstGeom prst="rect">
            <a:avLst/>
          </a:prstGeom>
          <a:solidFill>
            <a:srgbClr val="F05F2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[Your Company]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/>
          <p:nvPr/>
        </p:nvSpPr>
        <p:spPr>
          <a:xfrm>
            <a:off x="191294" y="138868"/>
            <a:ext cx="10515600" cy="695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300"/>
              </a:buClr>
              <a:buSzPts val="3200"/>
              <a:buFont typeface="Titillium Web SemiBold"/>
              <a:buNone/>
            </a:pPr>
            <a:r>
              <a:rPr b="1" i="0" lang="en-US" sz="3200" u="none" cap="none" strike="noStrike">
                <a:solidFill>
                  <a:srgbClr val="FF530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Thank You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7"/>
          <p:cNvPicPr preferRelativeResize="0"/>
          <p:nvPr/>
        </p:nvPicPr>
        <p:blipFill rotWithShape="1">
          <a:blip r:embed="rId3">
            <a:alphaModFix/>
          </a:blip>
          <a:srcRect b="0" l="0" r="9444" t="92157"/>
          <a:stretch/>
        </p:blipFill>
        <p:spPr>
          <a:xfrm>
            <a:off x="-1" y="6523466"/>
            <a:ext cx="12192001" cy="334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7"/>
          <p:cNvSpPr txBox="1"/>
          <p:nvPr/>
        </p:nvSpPr>
        <p:spPr>
          <a:xfrm>
            <a:off x="11753160" y="6532409"/>
            <a:ext cx="389236" cy="325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7"/>
          <p:cNvPicPr preferRelativeResize="0"/>
          <p:nvPr/>
        </p:nvPicPr>
        <p:blipFill rotWithShape="1">
          <a:blip r:embed="rId4">
            <a:alphaModFix/>
          </a:blip>
          <a:srcRect b="0" l="0" r="0" t="53200"/>
          <a:stretch/>
        </p:blipFill>
        <p:spPr>
          <a:xfrm>
            <a:off x="203576" y="6614906"/>
            <a:ext cx="718549" cy="13324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7"/>
          <p:cNvSpPr txBox="1"/>
          <p:nvPr/>
        </p:nvSpPr>
        <p:spPr>
          <a:xfrm>
            <a:off x="4374909" y="6585907"/>
            <a:ext cx="32133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B3C6E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CONFIDENTIAL &amp; PROPRIETARY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17"/>
          <p:cNvCxnSpPr/>
          <p:nvPr/>
        </p:nvCxnSpPr>
        <p:spPr>
          <a:xfrm>
            <a:off x="298174" y="814441"/>
            <a:ext cx="11454986" cy="0"/>
          </a:xfrm>
          <a:prstGeom prst="straightConnector1">
            <a:avLst/>
          </a:prstGeom>
          <a:noFill/>
          <a:ln cap="flat" cmpd="sng" w="28575">
            <a:solidFill>
              <a:srgbClr val="14277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3" name="Google Shape;233;p17"/>
          <p:cNvSpPr txBox="1"/>
          <p:nvPr/>
        </p:nvSpPr>
        <p:spPr>
          <a:xfrm>
            <a:off x="435944" y="3610965"/>
            <a:ext cx="4752900" cy="16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PreVeil.com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skrepps@preveil.com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PreVeil Review | PCMag" id="234" name="Google Shape;23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337" y="1491554"/>
            <a:ext cx="2564125" cy="14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 txBox="1"/>
          <p:nvPr/>
        </p:nvSpPr>
        <p:spPr>
          <a:xfrm>
            <a:off x="6786694" y="3610965"/>
            <a:ext cx="4752900" cy="16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Partner website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Partner email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6341669" y="1659240"/>
            <a:ext cx="47529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rgbClr val="14277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[Your logo here]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4277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2023-06-08T17:21:57Z</dcterms:created>
  <dc:creator>Adam Larson</dc:creator>
</cp:coreProperties>
</file>